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slideLayout" Target="ppt/slideLayouts/slideLayout2.xml"/><Relationship Id="rId6" Type="http://schemas.openxmlformats.org/officeDocument/2006/relationships/slideLayout" Target="ppt/slideLayouts/slideLayout3.xml"/><Relationship Id="rId7" Type="http://schemas.openxmlformats.org/officeDocument/2006/relationships/slideLayout" Target="ppt/slideLayouts/slideLayout4.xml"/><Relationship Id="rId8" Type="http://schemas.openxmlformats.org/officeDocument/2006/relationships/slideLayout" Target="ppt/slideLayouts/slideLayout5.xml"/><Relationship Id="rId9" Type="http://schemas.openxmlformats.org/officeDocument/2006/relationships/slideLayout" Target="ppt/slideLayouts/slideLayout6.xml"/><Relationship Id="rId10" Type="http://schemas.openxmlformats.org/officeDocument/2006/relationships/slideLayout" Target="ppt/slideLayouts/slideLayout7.xml"/><Relationship Id="rId11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false">
  <p:cSld name="Blank"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 vert="horz" anchor="ctr" tIns="45720" lIns="91440" bIns="45720" rIns="91440"/>
          <a:p>
            <a:pPr algn="ctr" marL="0">
              <a:buNone/>
            </a:pPr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 vert="horz" anchor="ctr" tIns="45720" lIns="91440" bIns="45720" rIns="91440"/>
          <a:p>
            <a:pPr algn="l" marL="0">
              <a:buNone/>
            </a:pP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 vert="horz" anchor="ctr" tIns="45720" lIns="91440" bIns="45720" rIns="91440"/>
          <a:p>
            <a:pPr algn="r" marL="0">
              <a:buNone/>
            </a:pPr>
            <a:fld type="slidenum" id="{3386411A-70EE-422D-B97C-F56BEE3FF077}">
              <a:rPr lang="en-US" b="false" i="false" sz="1200" baseline="0" u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showMasterSp="false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r="r" b="b" t="t" l="l"/>
              <a:pathLst>
                <a:path w="12192000" h="6858000" stroke="true" fill="norm" extrusionOk="true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tretch>
                <a:fillRect t="0" l="0" b="0" r="0"/>
              </a:stretch>
            </a:blip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</a:p>
          </p:txBody>
        </p:sp>
        <p:grpSp>
          <p:nvGrpSpPr>
            <p:cNvPr name="Group 4" id="4"/>
            <p:cNvGrpSpPr/>
            <p:nvPr/>
          </p:nvGrpSpPr>
          <p:grpSpPr>
            <a:xfrm>
              <a:off x="690825" y="862952"/>
              <a:ext cx="688608" cy="132348"/>
              <a:chOff x="690825" y="862952"/>
              <a:chExt cx="688608" cy="132348"/>
            </a:xfrm>
          </p:grpSpPr>
          <p:sp>
            <p:nvSpPr>
              <p:cNvPr name="AutoShape 5" id="5"/>
              <p:cNvSpPr/>
              <p:nvPr/>
            </p:nvSpPr>
            <p:spPr>
              <a:xfrm>
                <a:off x="690825" y="862952"/>
                <a:ext cx="132348" cy="1323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  <p:sp>
            <p:nvSpPr>
              <p:cNvPr name="AutoShape 6" id="6"/>
              <p:cNvSpPr/>
              <p:nvPr/>
            </p:nvSpPr>
            <p:spPr>
              <a:xfrm>
                <a:off x="968955" y="862952"/>
                <a:ext cx="132348" cy="13234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  <p:sp>
            <p:nvSpPr>
              <p:cNvPr name="AutoShape 7" id="7"/>
              <p:cNvSpPr/>
              <p:nvPr/>
            </p:nvSpPr>
            <p:spPr>
              <a:xfrm>
                <a:off x="1247085" y="862952"/>
                <a:ext cx="132348" cy="1323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</p:grpSp>
      </p:grpSp>
      <p:sp>
        <p:nvSpPr>
          <p:cNvPr name="AutoShape 8" id="8"/>
          <p:cNvSpPr/>
          <p:nvPr/>
        </p:nvSpPr>
        <p:spPr>
          <a:xfrm>
            <a:off x="5718212" y="292913"/>
            <a:ext cx="1446401" cy="1446401"/>
          </a:xfrm>
          <a:prstGeom prst="donut">
            <a:avLst/>
          </a:prstGeom>
          <a:gradFill>
            <a:gsLst>
              <a:gs pos="0">
                <a:schemeClr val="accent2"/>
              </a:gs>
              <a:gs pos="70000">
                <a:schemeClr val="accent2">
                  <a:alpha val="0"/>
                </a:schemeClr>
              </a:gs>
            </a:gsLst>
            <a:lin ang="2700000"/>
          </a:gradFill>
          <a:ln>
            <a:noFill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9" id="9"/>
          <p:cNvSpPr/>
          <p:nvPr/>
        </p:nvSpPr>
        <p:spPr>
          <a:xfrm flipV="true">
            <a:off x="0" y="3801886"/>
            <a:ext cx="1381846" cy="3056114"/>
          </a:xfrm>
          <a:custGeom>
            <a:avLst/>
            <a:gdLst/>
            <a:ahLst/>
            <a:cxnLst/>
            <a:rect r="r" b="b" t="t" l="l"/>
            <a:pathLst>
              <a:path w="1381846" h="3056114" stroke="true" fill="norm" extrusionOk="true">
                <a:moveTo>
                  <a:pt x="0" y="3056114"/>
                </a:moveTo>
                <a:lnTo>
                  <a:pt x="9913" y="3051037"/>
                </a:lnTo>
                <a:cubicBezTo>
                  <a:pt x="827098" y="2607116"/>
                  <a:pt x="1381846" y="1741315"/>
                  <a:pt x="1381846" y="745945"/>
                </a:cubicBezTo>
                <a:cubicBezTo>
                  <a:pt x="1381846" y="519725"/>
                  <a:pt x="1353192" y="300197"/>
                  <a:pt x="1299315" y="90793"/>
                </a:cubicBezTo>
                <a:lnTo>
                  <a:pt x="1273533" y="0"/>
                </a:lnTo>
                <a:lnTo>
                  <a:pt x="0" y="0"/>
                </a:lnTo>
                <a:close/>
              </a:path>
            </a:pathLst>
          </a:custGeom>
          <a:gradFill rotWithShape="true" flip="none">
            <a:gsLst>
              <a:gs pos="0">
                <a:schemeClr val="accent1">
                  <a:alpha val="0"/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/>
            <a:tileRect/>
          </a:gradFill>
          <a:ln>
            <a:noFill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10" id="10"/>
          <p:cNvSpPr/>
          <p:nvPr>
            <p:ph type="ctrTitle"/>
          </p:nvPr>
        </p:nvSpPr>
        <p:spPr>
          <a:xfrm>
            <a:off x="660400" y="1130301"/>
            <a:ext cx="6292850" cy="1947685"/>
          </a:xfrm>
          <a:prstGeom prst="rect">
            <a:avLst/>
          </a:prstGeom>
        </p:spPr>
        <p:txBody>
          <a:bodyPr vert="horz" anchor="b" wrap="square" tIns="45720" lIns="91440" bIns="45720" rIns="91440">
            <a:norm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66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  <p:sp>
        <p:nvSpPr>
          <p:cNvPr name="AutoShape 11" id="11"/>
          <p:cNvSpPr/>
          <p:nvPr>
            <p:ph type="subTitle" sz="quarter" idx="1"/>
          </p:nvPr>
        </p:nvSpPr>
        <p:spPr>
          <a:xfrm>
            <a:off x="660400" y="3429001"/>
            <a:ext cx="3635829" cy="63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anchor="ctr" wrap="square" tIns="45720" lIns="91440" bIns="45720" rIns="91440">
            <a:normAutofit/>
          </a:bodyPr>
          <a:p>
            <a:pPr algn="ctr" indent="0" marL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b="false" i="false" sz="1800" baseline="0" u="none">
                <a:solidFill>
                  <a:srgbClr val="FFFFFF"/>
                </a:solidFill>
                <a:latin typeface="Arial"/>
                <a:ea typeface="Arial"/>
              </a:rPr>
              <a:t>Click to add subtitle</a:t>
            </a:r>
          </a:p>
        </p:txBody>
      </p:sp>
    </p:spTree>
  </p:cSld>
  <p:clrMapOvr>
    <a:overrideClrMapping accent6="accent6" accent4="accent4" accent5="accent5" accent2="accent2" accent3="accent3" accent1="accent1" bg2="dk2" tx1="lt1" bg1="dk1" hlink="hlink" tx2="lt2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28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660400" y="1130300"/>
            <a:ext cx="10858500" cy="5003800"/>
          </a:xfrm>
        </p:spPr>
        <p:txBody>
          <a:bodyPr vert="horz" anchor="t" tIns="45720" lIns="91440" bIns="45720" rIns="91440"/>
          <a:p>
            <a:pPr algn="l" indent="-228600" marL="22860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false" i="false" sz="1800" baseline="0" u="none">
                <a:solidFill>
                  <a:schemeClr val="tx1"/>
                </a:solidFill>
                <a:latin typeface="Arial"/>
                <a:ea typeface="Arial"/>
              </a:rPr>
              <a:t>Click to add text</a:t>
            </a:r>
          </a:p>
          <a:p>
            <a:pPr algn="l" indent="-228600" lvl="1" marL="6858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600" baseline="0" u="none">
                <a:solidFill>
                  <a:schemeClr val="tx1"/>
                </a:solidFill>
                <a:latin typeface="Arial"/>
                <a:ea typeface="Arial"/>
              </a:rPr>
              <a:t>Second level</a:t>
            </a:r>
          </a:p>
          <a:p>
            <a:pPr algn="l" indent="-228600" lvl="2" marL="1143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400" baseline="0" u="none">
                <a:solidFill>
                  <a:schemeClr val="tx1"/>
                </a:solidFill>
                <a:latin typeface="Arial"/>
                <a:ea typeface="Arial"/>
              </a:rPr>
              <a:t>Third level</a:t>
            </a:r>
          </a:p>
          <a:p>
            <a:pPr algn="l" indent="-228600" lvl="3" marL="16002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Fourth level</a:t>
            </a:r>
          </a:p>
          <a:p>
            <a:pPr algn="l" indent="-228600" lvl="4" marL="20574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Fifth level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 vert="horz" anchor="ctr" tIns="45720" lIns="91440" bIns="45720" rIns="91440"/>
          <a:p>
            <a:pPr algn="ctr" marL="0">
              <a:buNone/>
            </a:pP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 vert="horz" anchor="ctr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 vert="horz" anchor="ctr" tIns="45720" lIns="91440" bIns="45720" rIns="91440"/>
          <a:p>
            <a:pPr algn="r" marL="0">
              <a:buNone/>
            </a:pPr>
            <a:fld type="slidenum" id="{3386411A-70EE-422D-B97C-F56BEE3FF077}">
              <a:rPr lang="en-US" b="false" i="false" sz="1200" baseline="0" u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showMasterSp="false">
  <p:cSld name="Agenda"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398" y="2178797"/>
            <a:ext cx="10858491" cy="777873"/>
          </a:xfrm>
          <a:prstGeom prst="roundRect">
            <a:avLst/>
          </a:prstGeom>
          <a:noFill/>
        </p:spPr>
        <p:txBody>
          <a:bodyPr vert="horz" anchor="ctr" tIns="45720" lIns="91440" bIns="45720" rIns="91440">
            <a:norm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2800" baseline="0" u="none">
                <a:solidFill>
                  <a:srgbClr val="FFFFFF"/>
                </a:solidFill>
                <a:latin typeface="Arial"/>
                <a:ea typeface="Arial"/>
              </a:rPr>
              <a:t>Agenda</a:t>
            </a:r>
          </a:p>
        </p:txBody>
      </p:sp>
      <p:sp>
        <p:nvSpPr>
          <p:cNvPr name="AutoShape 3" id="3"/>
          <p:cNvSpPr/>
          <p:nvPr>
            <p:ph type="obj" sz="quarter" idx="1"/>
          </p:nvPr>
        </p:nvSpPr>
        <p:spPr>
          <a:xfrm>
            <a:off x="660399" y="3429000"/>
            <a:ext cx="10858490" cy="2705100"/>
          </a:xfrm>
        </p:spPr>
        <p:txBody>
          <a:bodyPr vert="horz" anchor="t" tIns="45720" lIns="91440" bIns="45720" rIns="91440"/>
          <a:p>
            <a:pPr algn="l" indent="-342900" marL="34290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b="false" i="false" sz="1800" baseline="0" u="none">
                <a:solidFill>
                  <a:schemeClr val="tx1"/>
                </a:solidFill>
                <a:latin typeface="Arial"/>
                <a:ea typeface="Arial"/>
              </a:rPr>
              <a:t>Click to add text</a:t>
            </a:r>
          </a:p>
          <a:p>
            <a:pPr algn="l" indent="-342900" lvl="1" marL="80010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b="false" i="false" sz="1600" baseline="0" u="none">
                <a:solidFill>
                  <a:schemeClr val="tx1"/>
                </a:solidFill>
                <a:latin typeface="Arial"/>
                <a:ea typeface="Arial"/>
              </a:rPr>
              <a:t>Second level</a:t>
            </a:r>
          </a:p>
          <a:p>
            <a:pPr algn="l" indent="-342900" lvl="2" marL="125730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b="false" i="false" sz="1400" baseline="0" u="none">
                <a:solidFill>
                  <a:schemeClr val="tx1"/>
                </a:solidFill>
                <a:latin typeface="Arial"/>
                <a:ea typeface="Arial"/>
              </a:rPr>
              <a:t>Third level</a:t>
            </a:r>
          </a:p>
          <a:p>
            <a:pPr algn="l" indent="-228600" lvl="3" marL="160020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Fourth level</a:t>
            </a:r>
          </a:p>
          <a:p>
            <a:pPr algn="l" indent="-228600" lvl="4" marL="205740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Fifth level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 vert="horz" anchor="ctr" tIns="45720" lIns="91440" bIns="45720" rIns="91440"/>
          <a:p>
            <a:pPr algn="ctr" marL="0">
              <a:buNone/>
            </a:pP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 vert="horz" anchor="ctr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 vert="horz" anchor="ctr" tIns="45720" lIns="91440" bIns="45720" rIns="91440"/>
          <a:p>
            <a:pPr algn="r" marL="0">
              <a:buNone/>
            </a:pPr>
            <a:fld type="slidenum" id="{3386411A-70EE-422D-B97C-F56BEE3FF077}">
              <a:rPr lang="en-US" b="false" i="false" sz="1200" baseline="0" u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 showMasterSp="false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w="12192000" h="6858000" stroke="true" fill="norm" extrusionOk="true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t="0" l="0" b="0" r="0"/>
            </a:stretch>
          </a:blip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3" id="3"/>
          <p:cNvSpPr/>
          <p:nvPr>
            <p:ph type="title"/>
          </p:nvPr>
        </p:nvSpPr>
        <p:spPr>
          <a:xfrm>
            <a:off x="6636181" y="1771650"/>
            <a:ext cx="4882719" cy="1575465"/>
          </a:xfrm>
          <a:prstGeom prst="rect">
            <a:avLst/>
          </a:prstGeom>
        </p:spPr>
        <p:txBody>
          <a:bodyPr vert="horz" anchor="b" tIns="45720" lIns="91440" bIns="45720" rIns="91440">
            <a:norm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44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  <p:sp>
        <p:nvSpPr>
          <p:cNvPr name="AutoShape 4" id="4"/>
          <p:cNvSpPr/>
          <p:nvPr>
            <p:ph type="body" sz="quarter" idx="1"/>
          </p:nvPr>
        </p:nvSpPr>
        <p:spPr>
          <a:xfrm>
            <a:off x="6636181" y="3358969"/>
            <a:ext cx="4882719" cy="1104991"/>
          </a:xfrm>
          <a:prstGeom prst="rect">
            <a:avLst/>
          </a:prstGeom>
        </p:spPr>
        <p:txBody>
          <a:bodyPr vert="horz" anchor="t" tIns="45720" lIns="91440" bIns="45720" rIns="91440">
            <a:normAutofit/>
          </a:bodyPr>
          <a:p>
            <a:pPr algn="r" indent="0" marL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false" i="false" sz="2000" baseline="0" u="none">
                <a:solidFill>
                  <a:schemeClr val="tx1"/>
                </a:solidFill>
                <a:latin typeface="Arial"/>
                <a:ea typeface="Arial"/>
              </a:rPr>
              <a:t>Click to add text</a:t>
            </a:r>
          </a:p>
        </p:txBody>
      </p:sp>
    </p:spTree>
  </p:cSld>
  <p:clrMapOvr>
    <a:overrideClrMapping accent6="accent6" accent4="accent4" accent5="accent5" accent2="accent2" accent3="accent3" accent1="accent1" bg2="dk2" tx1="lt1" bg1="dk1" hlink="hlink" tx2="lt2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28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showMasterSp="false">
  <p:cSld name="Closing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r="r" b="b" t="t" l="l"/>
              <a:pathLst>
                <a:path w="12192000" h="6858000" stroke="true" fill="norm" extrusionOk="true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tretch>
                <a:fillRect t="0" l="0" b="0" r="0"/>
              </a:stretch>
            </a:blip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</a:p>
          </p:txBody>
        </p:sp>
        <p:grpSp>
          <p:nvGrpSpPr>
            <p:cNvPr name="Group 4" id="4"/>
            <p:cNvGrpSpPr/>
            <p:nvPr/>
          </p:nvGrpSpPr>
          <p:grpSpPr>
            <a:xfrm>
              <a:off x="690825" y="862952"/>
              <a:ext cx="688608" cy="132348"/>
              <a:chOff x="690825" y="862952"/>
              <a:chExt cx="688608" cy="132348"/>
            </a:xfrm>
          </p:grpSpPr>
          <p:sp>
            <p:nvSpPr>
              <p:cNvPr name="AutoShape 5" id="5"/>
              <p:cNvSpPr/>
              <p:nvPr/>
            </p:nvSpPr>
            <p:spPr>
              <a:xfrm>
                <a:off x="690825" y="862952"/>
                <a:ext cx="132348" cy="1323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  <p:sp>
            <p:nvSpPr>
              <p:cNvPr name="AutoShape 6" id="6"/>
              <p:cNvSpPr/>
              <p:nvPr/>
            </p:nvSpPr>
            <p:spPr>
              <a:xfrm>
                <a:off x="968955" y="862952"/>
                <a:ext cx="132348" cy="13234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  <p:sp>
            <p:nvSpPr>
              <p:cNvPr name="AutoShape 7" id="7"/>
              <p:cNvSpPr/>
              <p:nvPr/>
            </p:nvSpPr>
            <p:spPr>
              <a:xfrm>
                <a:off x="1247085" y="862952"/>
                <a:ext cx="132348" cy="1323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</p:grpSp>
      </p:grpSp>
      <p:sp>
        <p:nvSpPr>
          <p:cNvPr name="AutoShape 8" id="8"/>
          <p:cNvSpPr/>
          <p:nvPr>
            <p:ph type="title"/>
          </p:nvPr>
        </p:nvSpPr>
        <p:spPr>
          <a:xfrm>
            <a:off x="660400" y="1092200"/>
            <a:ext cx="6235700" cy="2641600"/>
          </a:xfrm>
          <a:prstGeom prst="rect">
            <a:avLst/>
          </a:prstGeom>
        </p:spPr>
        <p:txBody>
          <a:bodyPr vert="horz" anchor="b" wrap="square" tIns="45720" lIns="91440" bIns="45720" rIns="91440">
            <a:norm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</p:spTree>
  </p:cSld>
  <p:clrMapOvr>
    <a:overrideClrMapping accent6="accent6" accent4="accent4" accent5="accent5" accent2="accent2" accent3="accent3" accent1="accent1" bg2="dk2" tx1="lt1" bg1="dk1" hlink="hlink" tx2="lt2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5513364"/>
            <a:ext cx="12192000" cy="1344636"/>
            <a:chOff x="0" y="5513364"/>
            <a:chExt cx="12192000" cy="1344636"/>
          </a:xfrm>
        </p:grpSpPr>
        <p:sp>
          <p:nvSpPr>
            <p:cNvPr name="Freeform 3" id="3"/>
            <p:cNvSpPr/>
            <p:nvPr/>
          </p:nvSpPr>
          <p:spPr>
            <a:xfrm>
              <a:off x="0" y="5513364"/>
              <a:ext cx="12192000" cy="1344636"/>
            </a:xfrm>
            <a:custGeom>
              <a:avLst/>
              <a:gdLst/>
              <a:ahLst/>
              <a:cxnLst/>
              <a:rect r="r" b="b" t="t" l="l"/>
              <a:pathLst>
                <a:path w="12192000" h="1344636" stroke="true" fill="norm" extrusionOk="true">
                  <a:moveTo>
                    <a:pt x="0" y="0"/>
                  </a:moveTo>
                  <a:lnTo>
                    <a:pt x="33819" y="16709"/>
                  </a:lnTo>
                  <a:cubicBezTo>
                    <a:pt x="1201292" y="528192"/>
                    <a:pt x="3478270" y="875413"/>
                    <a:pt x="6096000" y="875413"/>
                  </a:cubicBezTo>
                  <a:cubicBezTo>
                    <a:pt x="8713730" y="875413"/>
                    <a:pt x="10990708" y="528192"/>
                    <a:pt x="12158181" y="16709"/>
                  </a:cubicBezTo>
                  <a:lnTo>
                    <a:pt x="12192000" y="0"/>
                  </a:lnTo>
                  <a:lnTo>
                    <a:pt x="12192000" y="1344636"/>
                  </a:lnTo>
                  <a:lnTo>
                    <a:pt x="0" y="1344636"/>
                  </a:lnTo>
                  <a:close/>
                </a:path>
              </a:pathLst>
            </a:custGeom>
            <a:gradFill rotWithShape="true" flip="none">
              <a:gsLst>
                <a:gs pos="0">
                  <a:schemeClr val="accent1">
                    <a:alpha val="58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10800000"/>
              <a:tileRect/>
            </a:gradFill>
            <a:ln>
              <a:noFill/>
            </a:ln>
          </p:spPr>
          <p:txBody>
            <a:bodyPr vert="horz" anchor="ctr" wrap="square" tIns="45720" lIns="91440" bIns="45720" rIns="91440">
              <a:noAutofit/>
            </a:bodyPr>
            <a:p>
              <a:pPr algn="ctr" marL="0"/>
            </a:p>
          </p:txBody>
        </p:sp>
        <p:sp>
          <p:nvSpPr>
            <p:cNvPr name="Freeform 4" id="4"/>
            <p:cNvSpPr/>
            <p:nvPr/>
          </p:nvSpPr>
          <p:spPr>
            <a:xfrm>
              <a:off x="0" y="6054064"/>
              <a:ext cx="12192000" cy="803936"/>
            </a:xfrm>
            <a:custGeom>
              <a:avLst/>
              <a:gdLst/>
              <a:ahLst/>
              <a:cxnLst/>
              <a:rect r="r" b="b" t="t" l="l"/>
              <a:pathLst>
                <a:path w="12192000" h="803936" stroke="true" fill="norm" extrusionOk="true">
                  <a:moveTo>
                    <a:pt x="0" y="0"/>
                  </a:moveTo>
                  <a:lnTo>
                    <a:pt x="374491" y="52753"/>
                  </a:lnTo>
                  <a:cubicBezTo>
                    <a:pt x="1879965" y="251345"/>
                    <a:pt x="3889238" y="372604"/>
                    <a:pt x="6096000" y="372604"/>
                  </a:cubicBezTo>
                  <a:cubicBezTo>
                    <a:pt x="8302762" y="372604"/>
                    <a:pt x="10312035" y="251345"/>
                    <a:pt x="11817509" y="52753"/>
                  </a:cubicBezTo>
                  <a:lnTo>
                    <a:pt x="12192000" y="0"/>
                  </a:lnTo>
                  <a:lnTo>
                    <a:pt x="12192000" y="803936"/>
                  </a:lnTo>
                  <a:lnTo>
                    <a:pt x="0" y="80393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</a:gradFill>
            <a:ln>
              <a:noFill/>
            </a:ln>
          </p:spPr>
          <p:txBody>
            <a:bodyPr vert="horz" anchor="ctr" wrap="square" tIns="45720" lIns="91440" bIns="45720" rIns="91440">
              <a:noAutofit/>
            </a:bodyPr>
            <a:p>
              <a:pPr algn="ctr" marL="0"/>
            </a:p>
          </p:txBody>
        </p:sp>
      </p:grpSp>
      <p:sp>
        <p:nvSpPr>
          <p:cNvPr name="AutoShape 5" id="5"/>
          <p:cNvSpPr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anchor="b" tIns="45720" lIns="91440" bIns="45720" rIns="91440">
            <a:norm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true" i="false" sz="2800" baseline="0" u="none">
                <a:solidFill>
                  <a:schemeClr val="tx1"/>
                </a:solidFill>
                <a:latin typeface="Arial"/>
                <a:ea typeface="Arial"/>
              </a:rPr>
              <a:t>Click to add title</a:t>
            </a:r>
          </a:p>
        </p:txBody>
      </p:sp>
      <p:sp>
        <p:nvSpPr>
          <p:cNvPr name="AutoShape 6" id="6"/>
          <p:cNvSpPr/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anchor="t" tIns="45720" lIns="91440" bIns="45720" rIns="91440">
            <a:normAutofit/>
          </a:bodyPr>
          <a:p>
            <a:pPr algn="l" indent="-228600" marL="22860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false" i="false" sz="1800" baseline="0" u="none">
                <a:solidFill>
                  <a:schemeClr val="tx1"/>
                </a:solidFill>
                <a:latin typeface="Arial"/>
                <a:ea typeface="Arial"/>
              </a:rPr>
              <a:t>Click to add text</a:t>
            </a:r>
          </a:p>
          <a:p>
            <a:pPr algn="l" indent="-228600" lvl="1" marL="6858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600" baseline="0" u="none">
                <a:solidFill>
                  <a:schemeClr val="tx1"/>
                </a:solidFill>
                <a:latin typeface="Arial"/>
                <a:ea typeface="Arial"/>
              </a:rPr>
              <a:t>Second level</a:t>
            </a:r>
          </a:p>
          <a:p>
            <a:pPr algn="l" indent="-228600" lvl="2" marL="1143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400" baseline="0" u="none">
                <a:solidFill>
                  <a:schemeClr val="tx1"/>
                </a:solidFill>
                <a:latin typeface="Arial"/>
                <a:ea typeface="Arial"/>
              </a:rPr>
              <a:t>Third level</a:t>
            </a:r>
          </a:p>
          <a:p>
            <a:pPr algn="l" indent="-228600" lvl="3" marL="16002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Fourth level</a:t>
            </a:r>
          </a:p>
          <a:p>
            <a:pPr algn="l" indent="-228600" lvl="4" marL="20574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b="false" i="false" sz="1200" baseline="0" u="none">
                <a:solidFill>
                  <a:schemeClr val="tx1"/>
                </a:solidFill>
                <a:latin typeface="Arial"/>
                <a:ea typeface="Arial"/>
              </a:rPr>
              <a:t>Fifth level</a:t>
            </a:r>
          </a:p>
        </p:txBody>
      </p:sp>
      <p:sp>
        <p:nvSpPr>
          <p:cNvPr name="AutoShape 7" id="7"/>
          <p:cNvSpPr/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anchor="ctr" tIns="45720" lIns="91440" bIns="45720" rIns="91440"/>
          <a:p>
            <a:pPr algn="l" marL="0">
              <a:buNone/>
            </a:pPr>
          </a:p>
        </p:txBody>
      </p:sp>
      <p:sp>
        <p:nvSpPr>
          <p:cNvPr name="AutoShape 8" id="8"/>
          <p:cNvSpPr/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anchor="ctr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anchor="ctr" tIns="45720" lIns="91440" bIns="45720" rIns="91440"/>
          <a:p>
            <a:pPr algn="l" marL="0">
              <a:buNone/>
            </a:pPr>
            <a:fld type="slidenum" id="{3386411A-70EE-422D-B97C-F56BEE3FF077}">
              <a:rPr lang="en-US" b="false" i="false" sz="1800" baseline="0" u="none">
                <a:solidFill>
                  <a:schemeClr val="tx1"/>
                </a:solidFill>
                <a:latin typeface="Arial"/>
                <a:ea typeface="Arial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ctrTitle"/>
          </p:nvPr>
        </p:nvSpPr>
        <p:spPr>
          <a:xfrm>
            <a:off x="660400" y="2062323"/>
            <a:ext cx="6292850" cy="1015663"/>
          </a:xfrm>
        </p:spPr>
        <p:txBody>
          <a:bodyPr vert="horz" anchor="b" tIns="45720" lIns="91440" bIns="45720" rIns="91440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6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汉语拼音声调：一声初体验</a:t>
            </a:r>
          </a:p>
        </p:txBody>
      </p:sp>
      <p:sp>
        <p:nvSpPr>
          <p:cNvPr name="AutoShape 3" id="3"/>
          <p:cNvSpPr/>
          <p:nvPr>
            <p:ph type="subTitle" sz="quarter" idx="1"/>
          </p:nvPr>
        </p:nvSpPr>
        <p:spPr>
          <a:xfrm>
            <a:off x="660400" y="3429001"/>
            <a:ext cx="3635829" cy="635000"/>
          </a:xfrm>
          <a:solidFill>
            <a:schemeClr val="accent1"/>
          </a:solidFill>
        </p:spPr>
        <p:txBody>
          <a:bodyPr vert="horz" anchor="ctr" tIns="45720" lIns="91440" bIns="45720" rIns="91440"/>
          <a:p>
            <a:pPr algn="ctr" indent="0" marL="0">
              <a:lnSpc>
                <a:spcPct val="100000"/>
              </a:lnSpc>
              <a:spcBef>
                <a:spcPts val="1000"/>
              </a:spcBef>
              <a:buNone/>
            </a:pPr>
            <a:r>
              <a:rPr lang="zh-CN" b="false" i="false" sz="1800" baseline="0" u="none" altLang="en-US">
                <a:solidFill>
                  <a:srgbClr val="FFFFFF"/>
                </a:solidFill>
                <a:latin typeface="微软雅黑"/>
                <a:ea typeface="微软雅黑"/>
              </a:rPr>
              <a:t>报告人</a:t>
            </a:r>
          </a:p>
        </p:txBody>
      </p:sp>
      <p:sp>
        <p:nvSpPr>
          <p:cNvPr name="AutoShape 4" id="4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="t" rtlCol="false"/>
          <a:lstStyle/>
          <a:p>
            <a:pPr algn="r">
              <a:defRPr/>
            </a:pPr>
            <a:r>
              <a:rPr lang="en-US" b="false" i="false" sz="800" baseline="0" u="none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听音辨调</a:t>
            </a:r>
          </a:p>
        </p:txBody>
      </p:sp>
      <p:sp>
        <p:nvSpPr>
          <p:cNvPr name="AutoShape 3" id="3"/>
          <p:cNvSpPr/>
          <p:nvPr/>
        </p:nvSpPr>
        <p:spPr>
          <a:xfrm>
            <a:off x="972614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2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327416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3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5" id="5"/>
          <p:cNvSpPr txBox="true"/>
          <p:nvPr/>
        </p:nvSpPr>
        <p:spPr>
          <a:xfrm flipH="true">
            <a:off x="3415172" y="2471328"/>
            <a:ext cx="2491556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听一听，读一读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flipH="true">
            <a:off x="3415171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现在听这些词的一声发音，然后跟读。注意声音要平平、高高。</a:t>
            </a:r>
          </a:p>
        </p:txBody>
      </p:sp>
      <p:sp>
        <p:nvSpPr>
          <p:cNvPr name="TextBox 7" id="7"/>
          <p:cNvSpPr txBox="true"/>
          <p:nvPr/>
        </p:nvSpPr>
        <p:spPr>
          <a:xfrm flipH="true">
            <a:off x="8763858" y="2471328"/>
            <a:ext cx="2491557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听音练习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flipH="true">
            <a:off x="8763859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1) mā (妈) — 妈妈 (mom) 2) bā (八) — 数字八 (eight) 3) dā (搭) — 乘坐/搭乘 (to take a ride)。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91538" y="2597149"/>
            <a:ext cx="8127362" cy="2776406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3" id="3"/>
          <p:cNvSpPr/>
          <p:nvPr/>
        </p:nvSpPr>
        <p:spPr>
          <a:xfrm>
            <a:off x="660400" y="1130299"/>
            <a:ext cx="4553036" cy="5003800"/>
          </a:xfrm>
          <a:prstGeom prst="roundRect">
            <a:avLst>
              <a:gd name="adj" fmla="val 9973"/>
            </a:avLst>
          </a:prstGeom>
          <a:blipFill>
            <a:blip r:embed="rId2"/>
            <a:stretch>
              <a:fillRect t="0" l="-32515" b="0" r="-32335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5660570" y="3985352"/>
            <a:ext cx="5858329" cy="377026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660570" y="3519315"/>
            <a:ext cx="5858329" cy="369332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口语练习</a:t>
            </a:r>
            <a:endParaRPr lang="en-US" sz="1100"/>
          </a:p>
        </p:txBody>
      </p:sp>
      <p:sp>
        <p:nvSpPr>
          <p:cNvPr name="AutoShape 6" id="6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口语任务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1022504" y="2880361"/>
            <a:ext cx="676841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</p:cxnSp>
      <p:sp>
        <p:nvSpPr>
          <p:cNvPr name="Freeform 3" id="3"/>
          <p:cNvSpPr/>
          <p:nvPr/>
        </p:nvSpPr>
        <p:spPr>
          <a:xfrm>
            <a:off x="6845302" y="1193800"/>
            <a:ext cx="4470398" cy="4470400"/>
          </a:xfrm>
          <a:custGeom>
            <a:avLst/>
            <a:gdLst/>
            <a:ahLst/>
            <a:cxnLst/>
            <a:rect r="r" b="b" t="t" l="l"/>
            <a:pathLst>
              <a:path w="4739226" h="4739228" stroke="true" fill="norm" extrusionOk="true">
                <a:moveTo>
                  <a:pt x="2369613" y="0"/>
                </a:moveTo>
                <a:cubicBezTo>
                  <a:pt x="3678314" y="0"/>
                  <a:pt x="4739226" y="1060912"/>
                  <a:pt x="4739226" y="2369614"/>
                </a:cubicBezTo>
                <a:lnTo>
                  <a:pt x="4739225" y="2369614"/>
                </a:lnTo>
                <a:cubicBezTo>
                  <a:pt x="4739225" y="3678316"/>
                  <a:pt x="3678313" y="4739228"/>
                  <a:pt x="2369612" y="4739228"/>
                </a:cubicBezTo>
                <a:lnTo>
                  <a:pt x="0" y="4739228"/>
                </a:lnTo>
                <a:lnTo>
                  <a:pt x="0" y="2369614"/>
                </a:lnTo>
                <a:cubicBezTo>
                  <a:pt x="0" y="1060912"/>
                  <a:pt x="1060912" y="0"/>
                  <a:pt x="2369613" y="0"/>
                </a:cubicBezTo>
                <a:close/>
              </a:path>
            </a:pathLst>
          </a:custGeom>
          <a:blipFill>
            <a:blip r:embed="rId2"/>
            <a:stretch>
              <a:fillRect t="0" l="-25071" b="0" r="-24929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876300" y="2236710"/>
            <a:ext cx="5422900" cy="369332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fontAlgn="auto" indent="0" marR="0" marL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true" i="false" sz="18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听写练习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876300" y="3154681"/>
            <a:ext cx="5422900" cy="377026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false" i="false" sz="14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请写出听到的一声音节。
点击播放 Click to play</a:t>
            </a:r>
            <a:endParaRPr lang="en-US" sz="1100"/>
          </a:p>
        </p:txBody>
      </p:sp>
      <p:sp>
        <p:nvSpPr>
          <p:cNvPr name="Freeform 6" id="6"/>
          <p:cNvSpPr/>
          <p:nvPr/>
        </p:nvSpPr>
        <p:spPr>
          <a:xfrm flipV="true">
            <a:off x="10172709" y="4877354"/>
            <a:ext cx="786846" cy="786846"/>
          </a:xfrm>
          <a:custGeom>
            <a:avLst/>
            <a:gdLst/>
            <a:ahLst/>
            <a:cxnLst/>
            <a:rect r="r" b="b" t="t" l="l"/>
            <a:pathLst>
              <a:path w="4739226" h="4739228" stroke="true" fill="norm" extrusionOk="true">
                <a:moveTo>
                  <a:pt x="2369613" y="0"/>
                </a:moveTo>
                <a:cubicBezTo>
                  <a:pt x="3678314" y="0"/>
                  <a:pt x="4739226" y="1060912"/>
                  <a:pt x="4739226" y="2369614"/>
                </a:cubicBezTo>
                <a:lnTo>
                  <a:pt x="4739225" y="2369614"/>
                </a:lnTo>
                <a:cubicBezTo>
                  <a:pt x="4739225" y="3678316"/>
                  <a:pt x="3678313" y="4739228"/>
                  <a:pt x="2369612" y="4739228"/>
                </a:cubicBezTo>
                <a:lnTo>
                  <a:pt x="0" y="4739228"/>
                </a:lnTo>
                <a:lnTo>
                  <a:pt x="0" y="2369614"/>
                </a:lnTo>
                <a:cubicBezTo>
                  <a:pt x="0" y="1060912"/>
                  <a:pt x="1060912" y="0"/>
                  <a:pt x="2369613" y="0"/>
                </a:cubicBezTo>
                <a:close/>
              </a:path>
            </a:pathLst>
          </a:custGeom>
          <a:solidFill>
            <a:schemeClr val="accent1"/>
          </a:solid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7" id="7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听写任务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游戏互动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声调小侦探</a:t>
            </a:r>
          </a:p>
        </p:txBody>
      </p:sp>
      <p:sp>
        <p:nvSpPr>
          <p:cNvPr name="AutoShape 3" id="3"/>
          <p:cNvSpPr/>
          <p:nvPr/>
        </p:nvSpPr>
        <p:spPr>
          <a:xfrm>
            <a:off x="1279245" y="1541206"/>
            <a:ext cx="3725025" cy="3590352"/>
          </a:xfrm>
          <a:prstGeom prst="roundRect">
            <a:avLst>
              <a:gd name="adj" fmla="val 6000"/>
            </a:avLst>
          </a:prstGeom>
          <a:ln w="3175" cap="rnd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1515961" y="4843417"/>
            <a:ext cx="3265126" cy="536999"/>
          </a:xfrm>
          <a:prstGeom prst="roundRect">
            <a:avLst/>
          </a:prstGeom>
          <a:solidFill>
            <a:schemeClr val="accent1"/>
          </a:solidFill>
          <a:ln cap="rnd"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  <a:r>
              <a:rPr lang="zh-CN" b="true" i="false" sz="1600" baseline="0" u="none" altLang="en-US">
                <a:ln/>
                <a:solidFill>
                  <a:schemeClr val="bg1"/>
                </a:solidFill>
                <a:effectLst/>
                <a:latin typeface="微软雅黑"/>
                <a:ea typeface="微软雅黑"/>
              </a:rPr>
              <a:t>游戏规则</a:t>
            </a:r>
          </a:p>
        </p:txBody>
      </p:sp>
      <p:sp>
        <p:nvSpPr>
          <p:cNvPr name="AutoShape 5" id="5"/>
          <p:cNvSpPr/>
          <p:nvPr/>
        </p:nvSpPr>
        <p:spPr>
          <a:xfrm>
            <a:off x="6512863" y="1541206"/>
            <a:ext cx="3725025" cy="3590352"/>
          </a:xfrm>
          <a:prstGeom prst="roundRect">
            <a:avLst>
              <a:gd name="adj" fmla="val 6000"/>
            </a:avLst>
          </a:prstGeom>
          <a:noFill/>
          <a:ln w="3175" cap="rnd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6" id="6"/>
          <p:cNvSpPr/>
          <p:nvPr/>
        </p:nvSpPr>
        <p:spPr>
          <a:xfrm>
            <a:off x="6749579" y="4843417"/>
            <a:ext cx="3265126" cy="536999"/>
          </a:xfrm>
          <a:prstGeom prst="roundRect">
            <a:avLst/>
          </a:prstGeom>
          <a:solidFill>
            <a:schemeClr val="accent1"/>
          </a:solidFill>
          <a:ln cap="rnd"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  <a:r>
              <a:rPr lang="zh-CN" b="true" i="false" sz="1600" baseline="0" u="none" altLang="en-US">
                <a:ln/>
                <a:solidFill>
                  <a:schemeClr val="bg1"/>
                </a:solidFill>
                <a:effectLst/>
                <a:latin typeface="微软雅黑"/>
                <a:ea typeface="微软雅黑"/>
              </a:rPr>
              <a:t>游戏选项</a:t>
            </a:r>
          </a:p>
        </p:txBody>
      </p:sp>
      <p:sp>
        <p:nvSpPr>
          <p:cNvPr name="AutoShape 7" id="7"/>
          <p:cNvSpPr/>
          <p:nvPr/>
        </p:nvSpPr>
        <p:spPr>
          <a:xfrm>
            <a:off x="4367090" y="2739407"/>
            <a:ext cx="1274359" cy="1277957"/>
          </a:xfrm>
          <a:prstGeom prst="roundRect">
            <a:avLst>
              <a:gd name="adj" fmla="val 6000"/>
            </a:avLst>
          </a:prstGeom>
          <a:blipFill>
            <a:blip r:embed="rId2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9600708" y="2739407"/>
            <a:ext cx="1274359" cy="1277957"/>
          </a:xfrm>
          <a:prstGeom prst="roundRect">
            <a:avLst>
              <a:gd name="adj" fmla="val 6000"/>
            </a:avLst>
          </a:prstGeom>
          <a:blipFill>
            <a:blip r:embed="rId3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9" id="9"/>
          <p:cNvSpPr txBox="true"/>
          <p:nvPr/>
        </p:nvSpPr>
        <p:spPr>
          <a:xfrm>
            <a:off x="1494698" y="1815623"/>
            <a:ext cx="2656939" cy="199285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哪个词语是一声？选择正确的图片，点击它！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6756403" y="1815623"/>
            <a:ext cx="2685355" cy="199285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选项：A. 妈 (mā)；B. 马 (mǎ)；C. 骂 (mà)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标记任务</a:t>
            </a:r>
          </a:p>
        </p:txBody>
      </p:sp>
      <p:sp>
        <p:nvSpPr>
          <p:cNvPr name="AutoShape 3" id="3"/>
          <p:cNvSpPr/>
          <p:nvPr/>
        </p:nvSpPr>
        <p:spPr>
          <a:xfrm>
            <a:off x="660400" y="1762901"/>
            <a:ext cx="4775200" cy="3848489"/>
          </a:xfrm>
          <a:prstGeom prst="roundRect">
            <a:avLst>
              <a:gd name="adj" fmla="val 3448"/>
            </a:avLst>
          </a:prstGeom>
          <a:noFill/>
          <a:ln cap="rnd">
            <a:solidFill>
              <a:schemeClr val="accent1"/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743700" y="1762901"/>
            <a:ext cx="4775200" cy="3848489"/>
          </a:xfrm>
          <a:prstGeom prst="roundRect">
            <a:avLst>
              <a:gd name="adj" fmla="val 3448"/>
            </a:avLst>
          </a:prstGeom>
          <a:noFill/>
          <a:ln cap="rnd">
            <a:solidFill>
              <a:schemeClr val="accent2"/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grpSp>
        <p:nvGrpSpPr>
          <p:cNvPr name="Group 5" id="5"/>
          <p:cNvGrpSpPr/>
          <p:nvPr/>
        </p:nvGrpSpPr>
        <p:grpSpPr>
          <a:xfrm>
            <a:off x="4825835" y="2947875"/>
            <a:ext cx="2540330" cy="1397000"/>
            <a:chOff x="4668956" y="2570543"/>
            <a:chExt cx="2540330" cy="1397000"/>
          </a:xfrm>
        </p:grpSpPr>
        <p:sp>
          <p:nvSpPr>
            <p:cNvPr name="AutoShape 6" id="6"/>
            <p:cNvSpPr/>
            <p:nvPr/>
          </p:nvSpPr>
          <p:spPr>
            <a:xfrm>
              <a:off x="4668956" y="2570543"/>
              <a:ext cx="1397000" cy="13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  <a:r>
                <a:rPr lang="en-GB" b="false" i="false" sz="2800" baseline="0" u="none">
                  <a:solidFill>
                    <a:schemeClr val="lt1"/>
                  </a:solidFill>
                  <a:latin typeface="Arial"/>
                  <a:ea typeface="Arial"/>
                </a:rPr>
                <a:t>01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812286" y="2570543"/>
              <a:ext cx="1397000" cy="139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  <a:r>
                <a:rPr lang="en-GB" b="false" i="false" sz="2800" baseline="0" u="none">
                  <a:solidFill>
                    <a:schemeClr val="lt1"/>
                  </a:solidFill>
                  <a:latin typeface="Arial"/>
                  <a:ea typeface="Arial"/>
                </a:rPr>
                <a:t>02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800099" y="2520129"/>
            <a:ext cx="4304753" cy="47607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b" wrap="square" tIns="45720" lIns="91440" bIns="45720" rIns="91440">
            <a:spAutoFit/>
          </a:bodyPr>
          <a:p>
            <a:pPr algn="ctr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任务说明</a:t>
            </a:r>
          </a:p>
        </p:txBody>
      </p:sp>
      <p:sp>
        <p:nvSpPr>
          <p:cNvPr name="AutoShape 9" id="9"/>
          <p:cNvSpPr/>
          <p:nvPr/>
        </p:nvSpPr>
        <p:spPr>
          <a:xfrm>
            <a:off x="800099" y="3128073"/>
            <a:ext cx="4304753" cy="189400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请标记出下列单词中带有一声的字。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052063" y="2520129"/>
            <a:ext cx="4339838" cy="47607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b" wrap="square" tIns="45720" lIns="91440" bIns="45720" rIns="91440">
            <a:spAutoFit/>
          </a:bodyPr>
          <a:p>
            <a:pPr algn="ctr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任务内容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052063" y="3128073"/>
            <a:ext cx="4339838" cy="189400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妈（mā）、麻（má）、马（mǎ）、骂（mà）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声调配对游戏</a:t>
            </a:r>
          </a:p>
        </p:txBody>
      </p:sp>
      <p:sp>
        <p:nvSpPr>
          <p:cNvPr name="AutoShape 3" id="3"/>
          <p:cNvSpPr/>
          <p:nvPr/>
        </p:nvSpPr>
        <p:spPr>
          <a:xfrm>
            <a:off x="972614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2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327416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3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5" id="5"/>
          <p:cNvSpPr txBox="true"/>
          <p:nvPr/>
        </p:nvSpPr>
        <p:spPr>
          <a:xfrm flipH="true">
            <a:off x="3415172" y="2471328"/>
            <a:ext cx="2491556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游戏说明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flipH="true">
            <a:off x="3415171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请把发一声的词语和它的图片配对。</a:t>
            </a:r>
          </a:p>
        </p:txBody>
      </p:sp>
      <p:sp>
        <p:nvSpPr>
          <p:cNvPr name="TextBox 7" id="7"/>
          <p:cNvSpPr txBox="true"/>
          <p:nvPr/>
        </p:nvSpPr>
        <p:spPr>
          <a:xfrm flipH="true">
            <a:off x="8763858" y="2471328"/>
            <a:ext cx="2491557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词语和图片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flipH="true">
            <a:off x="8763859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词语：1. 妈 (mā) 2. 爸 (bà) 3. 飞机 (fēijī)
图片：A. 妈妈 B. 爸爸 C. 飞机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一声的应用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一声在词语中的应用</a:t>
            </a:r>
          </a:p>
        </p:txBody>
      </p:sp>
      <p:sp>
        <p:nvSpPr>
          <p:cNvPr name="AutoShape 3" id="3"/>
          <p:cNvSpPr/>
          <p:nvPr/>
        </p:nvSpPr>
        <p:spPr>
          <a:xfrm>
            <a:off x="1448801" y="1400174"/>
            <a:ext cx="1490663" cy="1491456"/>
          </a:xfrm>
          <a:prstGeom prst="ellipse">
            <a:avLst/>
          </a:prstGeom>
          <a:blipFill>
            <a:blip r:embed="rId2"/>
            <a:srcRect/>
            <a:stretch>
              <a:fillRect t="0" l="-25039" b="0" r="-25039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l" marL="0"/>
          </a:p>
        </p:txBody>
      </p:sp>
      <p:sp>
        <p:nvSpPr>
          <p:cNvPr name="AutoShape 4" id="4"/>
          <p:cNvSpPr/>
          <p:nvPr/>
        </p:nvSpPr>
        <p:spPr>
          <a:xfrm>
            <a:off x="1448801" y="3966370"/>
            <a:ext cx="1490663" cy="1491456"/>
          </a:xfrm>
          <a:prstGeom prst="ellipse">
            <a:avLst/>
          </a:prstGeom>
          <a:blipFill>
            <a:blip r:embed="rId3"/>
            <a:srcRect/>
            <a:stretch>
              <a:fillRect t="0" l="-39211" b="0" r="-39211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l" marL="0"/>
          </a:p>
        </p:txBody>
      </p:sp>
      <p:sp>
        <p:nvSpPr>
          <p:cNvPr name="AutoShape 5" id="5"/>
          <p:cNvSpPr/>
          <p:nvPr/>
        </p:nvSpPr>
        <p:spPr>
          <a:xfrm>
            <a:off x="3610369" y="1454046"/>
            <a:ext cx="7132829" cy="338554"/>
          </a:xfrm>
          <a:prstGeom prst="rect">
            <a:avLst/>
          </a:prstGeom>
          <a:noFill/>
          <a:ln>
            <a:noFill/>
          </a:ln>
        </p:spPr>
        <p:txBody>
          <a:bodyPr vert="horz" rot="0" anchor="b" wrap="square" tIns="45720" lIns="91440" bIns="45720" rIns="91440">
            <a:prstTxWarp prst="textNoShape">
              <a:avLst/>
            </a:prstTxWarp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accent1"/>
                </a:solidFill>
                <a:latin typeface="微软雅黑"/>
                <a:ea typeface="微软雅黑"/>
              </a:rPr>
              <a:t>示例说明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3610369" y="1906226"/>
            <a:ext cx="7132829" cy="102374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一声在很多词语中都会出现，让我们看看更多例子。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>
            <a:off x="3737370" y="1818390"/>
            <a:ext cx="2354421" cy="0"/>
          </a:xfrm>
          <a:prstGeom prst="line">
            <a:avLst/>
          </a:prstGeom>
          <a:noFill/>
          <a:ln w="9525">
            <a:solidFill>
              <a:schemeClr val="accent2"/>
            </a:solidFill>
          </a:ln>
        </p:spPr>
      </p:cxnSp>
      <p:sp>
        <p:nvSpPr>
          <p:cNvPr name="AutoShape 8" id="8"/>
          <p:cNvSpPr/>
          <p:nvPr/>
        </p:nvSpPr>
        <p:spPr>
          <a:xfrm>
            <a:off x="3610370" y="3981904"/>
            <a:ext cx="7132829" cy="338554"/>
          </a:xfrm>
          <a:prstGeom prst="rect">
            <a:avLst/>
          </a:prstGeom>
          <a:noFill/>
          <a:ln>
            <a:noFill/>
          </a:ln>
        </p:spPr>
        <p:txBody>
          <a:bodyPr vert="horz" rot="0" anchor="b" wrap="square" tIns="45720" lIns="91440" bIns="45720" rIns="91440">
            <a:prstTxWarp prst="textNoShape">
              <a:avLst/>
            </a:prstTxWarp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accent1"/>
                </a:solidFill>
                <a:latin typeface="微软雅黑"/>
                <a:ea typeface="微软雅黑"/>
              </a:rPr>
              <a:t>常用词语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3610370" y="4434084"/>
            <a:ext cx="7132829" cy="102374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effectLst/>
                <a:latin typeface="微软雅黑"/>
                <a:ea typeface="微软雅黑"/>
              </a:rPr>
              <a:t>这些词语和我们的生活息息相关。花 (huā) — 花朵 (flower)；山 (shān) — 山 (mountain)；天 (tiān) — 天空 (sky)。</a:t>
            </a:r>
            <a:endParaRPr lang="en-US" sz="1100"/>
          </a:p>
        </p:txBody>
      </p:sp>
      <p:cxnSp>
        <p:nvCxnSpPr>
          <p:cNvPr name="Connector 10" id="10"/>
          <p:cNvCxnSpPr/>
          <p:nvPr/>
        </p:nvCxnSpPr>
        <p:spPr>
          <a:xfrm>
            <a:off x="3737371" y="4346248"/>
            <a:ext cx="2354421" cy="0"/>
          </a:xfrm>
          <a:prstGeom prst="line">
            <a:avLst/>
          </a:prstGeom>
          <a:noFill/>
          <a:ln w="9525">
            <a:solidFill>
              <a:schemeClr val="accent2"/>
            </a:solidFill>
          </a:ln>
        </p:spPr>
      </p:cxn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找出声调</a:t>
            </a:r>
          </a:p>
        </p:txBody>
      </p:sp>
      <p:sp>
        <p:nvSpPr>
          <p:cNvPr name="AutoShape 3" id="3"/>
          <p:cNvSpPr/>
          <p:nvPr/>
        </p:nvSpPr>
        <p:spPr>
          <a:xfrm>
            <a:off x="660400" y="1762901"/>
            <a:ext cx="4775200" cy="3848489"/>
          </a:xfrm>
          <a:prstGeom prst="roundRect">
            <a:avLst>
              <a:gd name="adj" fmla="val 3448"/>
            </a:avLst>
          </a:prstGeom>
          <a:noFill/>
          <a:ln cap="rnd">
            <a:solidFill>
              <a:schemeClr val="accent1"/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743700" y="1762901"/>
            <a:ext cx="4775200" cy="3848489"/>
          </a:xfrm>
          <a:prstGeom prst="roundRect">
            <a:avLst>
              <a:gd name="adj" fmla="val 3448"/>
            </a:avLst>
          </a:prstGeom>
          <a:noFill/>
          <a:ln cap="rnd">
            <a:solidFill>
              <a:schemeClr val="accent2"/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grpSp>
        <p:nvGrpSpPr>
          <p:cNvPr name="Group 5" id="5"/>
          <p:cNvGrpSpPr/>
          <p:nvPr/>
        </p:nvGrpSpPr>
        <p:grpSpPr>
          <a:xfrm>
            <a:off x="4825835" y="2947875"/>
            <a:ext cx="2540330" cy="1397000"/>
            <a:chOff x="4668956" y="2570543"/>
            <a:chExt cx="2540330" cy="1397000"/>
          </a:xfrm>
        </p:grpSpPr>
        <p:sp>
          <p:nvSpPr>
            <p:cNvPr name="AutoShape 6" id="6"/>
            <p:cNvSpPr/>
            <p:nvPr/>
          </p:nvSpPr>
          <p:spPr>
            <a:xfrm>
              <a:off x="4668956" y="2570543"/>
              <a:ext cx="1397000" cy="13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  <a:r>
                <a:rPr lang="en-GB" b="false" i="false" sz="2800" baseline="0" u="none">
                  <a:solidFill>
                    <a:schemeClr val="lt1"/>
                  </a:solidFill>
                  <a:latin typeface="Arial"/>
                  <a:ea typeface="Arial"/>
                </a:rPr>
                <a:t>01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812286" y="2570543"/>
              <a:ext cx="1397000" cy="139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  <a:r>
                <a:rPr lang="en-GB" b="false" i="false" sz="2800" baseline="0" u="none">
                  <a:solidFill>
                    <a:schemeClr val="lt1"/>
                  </a:solidFill>
                  <a:latin typeface="Arial"/>
                  <a:ea typeface="Arial"/>
                </a:rPr>
                <a:t>02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800099" y="2520129"/>
            <a:ext cx="4304753" cy="47607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b" wrap="square" tIns="45720" lIns="91440" bIns="45720" rIns="91440">
            <a:spAutoFit/>
          </a:bodyPr>
          <a:p>
            <a:pPr algn="ctr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听音判断</a:t>
            </a:r>
          </a:p>
        </p:txBody>
      </p:sp>
      <p:sp>
        <p:nvSpPr>
          <p:cNvPr name="AutoShape 9" id="9"/>
          <p:cNvSpPr/>
          <p:nvPr/>
        </p:nvSpPr>
        <p:spPr>
          <a:xfrm>
            <a:off x="800099" y="3128073"/>
            <a:ext cx="4304753" cy="189400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听老师读词语，判断哪个包含一声。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052063" y="2520129"/>
            <a:ext cx="4339838" cy="47607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b" wrap="square" tIns="45720" lIns="91440" bIns="45720" rIns="91440">
            <a:spAutoFit/>
          </a:bodyPr>
          <a:p>
            <a:pPr algn="ctr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听音练习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052063" y="3128073"/>
            <a:ext cx="4339838" cy="189400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1) māma (妈妈) (māma “mom”) 2) bàba (爸爸) (bàba “dad”) 3) lǎoshī (老师) (lǎoshī “teacher”)。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>
            <a:off x="0" y="2804199"/>
            <a:ext cx="3987801" cy="4053801"/>
          </a:xfrm>
          <a:custGeom>
            <a:avLst/>
            <a:gdLst/>
            <a:ahLst/>
            <a:cxnLst/>
            <a:rect r="r" b="b" t="t" l="l"/>
            <a:pathLst>
              <a:path w="3987801" h="4053801" stroke="true" fill="norm" extrusionOk="true">
                <a:moveTo>
                  <a:pt x="1135743" y="0"/>
                </a:moveTo>
                <a:cubicBezTo>
                  <a:pt x="2710891" y="0"/>
                  <a:pt x="3987801" y="1276910"/>
                  <a:pt x="3987801" y="2852058"/>
                </a:cubicBezTo>
                <a:cubicBezTo>
                  <a:pt x="3987801" y="3245845"/>
                  <a:pt x="3907995" y="3620992"/>
                  <a:pt x="3763673" y="3962208"/>
                </a:cubicBezTo>
                <a:lnTo>
                  <a:pt x="3719550" y="4053801"/>
                </a:lnTo>
                <a:lnTo>
                  <a:pt x="0" y="4053801"/>
                </a:lnTo>
                <a:lnTo>
                  <a:pt x="0" y="236458"/>
                </a:lnTo>
                <a:lnTo>
                  <a:pt x="25594" y="224129"/>
                </a:lnTo>
                <a:cubicBezTo>
                  <a:pt x="366809" y="79807"/>
                  <a:pt x="741956" y="0"/>
                  <a:pt x="1135743" y="0"/>
                </a:cubicBezTo>
                <a:close/>
              </a:path>
            </a:pathLst>
          </a:custGeom>
          <a:gradFill rotWithShape="true" flip="none">
            <a:gsLst>
              <a:gs pos="3000">
                <a:schemeClr val="accent1">
                  <a:alpha val="42000"/>
                </a:schemeClr>
              </a:gs>
              <a:gs pos="100000">
                <a:schemeClr val="accent1">
                  <a:alpha val="97000"/>
                  <a:lumMod val="20000"/>
                  <a:lumOff val="80000"/>
                </a:schemeClr>
              </a:gs>
            </a:gsLst>
            <a:lin ang="13500000"/>
            <a:tileRect/>
          </a:gradFill>
          <a:ln>
            <a:noFill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3" id="3"/>
          <p:cNvSpPr/>
          <p:nvPr/>
        </p:nvSpPr>
        <p:spPr>
          <a:xfrm>
            <a:off x="11040426" y="2834086"/>
            <a:ext cx="1151574" cy="2829887"/>
          </a:xfrm>
          <a:custGeom>
            <a:avLst/>
            <a:gdLst/>
            <a:ahLst/>
            <a:cxnLst/>
            <a:rect r="r" b="b" t="t" l="l"/>
            <a:pathLst>
              <a:path w="1151574" h="2829887" stroke="true" fill="norm" extrusionOk="true">
                <a:moveTo>
                  <a:pt x="1151574" y="0"/>
                </a:moveTo>
                <a:lnTo>
                  <a:pt x="1151574" y="2829887"/>
                </a:lnTo>
                <a:lnTo>
                  <a:pt x="1015181" y="2794817"/>
                </a:lnTo>
                <a:cubicBezTo>
                  <a:pt x="427037" y="2611885"/>
                  <a:pt x="0" y="2063284"/>
                  <a:pt x="0" y="1414943"/>
                </a:cubicBezTo>
                <a:cubicBezTo>
                  <a:pt x="0" y="766602"/>
                  <a:pt x="427037" y="218002"/>
                  <a:pt x="1015181" y="35070"/>
                </a:cubicBezTo>
                <a:close/>
              </a:path>
            </a:pathLst>
          </a:custGeom>
          <a:gradFill rotWithShape="true" flip="none">
            <a:gsLst>
              <a:gs pos="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500000"/>
            <a:tileRect/>
          </a:gradFill>
          <a:ln>
            <a:noFill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Freeform 4" id="4"/>
          <p:cNvSpPr/>
          <p:nvPr/>
        </p:nvSpPr>
        <p:spPr>
          <a:xfrm>
            <a:off x="9217209" y="457956"/>
            <a:ext cx="774202" cy="774202"/>
          </a:xfrm>
          <a:custGeom>
            <a:avLst/>
            <a:gdLst/>
            <a:ahLst/>
            <a:cxnLst/>
            <a:rect r="r" b="b" t="t" l="l"/>
            <a:pathLst>
              <a:path w="774202" h="774202" stroke="true" fill="norm" extrusionOk="true">
                <a:moveTo>
                  <a:pt x="387101" y="0"/>
                </a:moveTo>
                <a:cubicBezTo>
                  <a:pt x="600891" y="0"/>
                  <a:pt x="774202" y="173311"/>
                  <a:pt x="774202" y="387101"/>
                </a:cubicBezTo>
                <a:cubicBezTo>
                  <a:pt x="774202" y="600891"/>
                  <a:pt x="600891" y="774202"/>
                  <a:pt x="387101" y="774202"/>
                </a:cubicBezTo>
                <a:cubicBezTo>
                  <a:pt x="173311" y="774202"/>
                  <a:pt x="0" y="600891"/>
                  <a:pt x="0" y="387101"/>
                </a:cubicBezTo>
                <a:cubicBezTo>
                  <a:pt x="0" y="173311"/>
                  <a:pt x="173311" y="0"/>
                  <a:pt x="387101" y="0"/>
                </a:cubicBezTo>
                <a:close/>
              </a:path>
            </a:pathLst>
          </a:custGeom>
          <a:gradFill rotWithShape="true" flip="none">
            <a:gsLst>
              <a:gs pos="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500000"/>
            <a:tileRect/>
          </a:gradFill>
          <a:ln>
            <a:noFill/>
          </a:ln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5" id="5"/>
          <p:cNvSpPr/>
          <p:nvPr/>
        </p:nvSpPr>
        <p:spPr>
          <a:xfrm>
            <a:off x="4322399" y="1418556"/>
            <a:ext cx="575266" cy="575416"/>
          </a:xfrm>
          <a:prstGeom prst="round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fontAlgn="auto" algn="ctr" indent="0" marR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true" i="false" sz="1400" baseline="0" u="none">
                <a:ln/>
                <a:solidFill>
                  <a:schemeClr val="bg1"/>
                </a:solidFill>
                <a:effectLst/>
                <a:latin typeface="Arial"/>
                <a:ea typeface="Arial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5032081" y="1514841"/>
            <a:ext cx="288965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课程导入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>
            <a:off x="8150617" y="1418556"/>
            <a:ext cx="575266" cy="575416"/>
          </a:xfrm>
          <a:prstGeom prst="round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>
            <a:off x="8880772" y="1505118"/>
            <a:ext cx="2638128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认识一声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>
            <a:off x="4322399" y="2761773"/>
            <a:ext cx="575266" cy="575416"/>
          </a:xfrm>
          <a:prstGeom prst="round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5032081" y="2848335"/>
            <a:ext cx="288965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声练习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>
            <a:off x="8150617" y="2761773"/>
            <a:ext cx="575266" cy="575416"/>
          </a:xfrm>
          <a:prstGeom prst="round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8858446" y="2841834"/>
            <a:ext cx="263812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游戏互动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660399" y="1130301"/>
            <a:ext cx="3327401" cy="1065548"/>
          </a:xfrm>
          <a:prstGeom prst="rect">
            <a:avLst/>
          </a:prstGeom>
        </p:spPr>
        <p:txBody>
          <a:bodyPr vert="horz" anchor="b" wrap="square" tIns="45720" lIns="91440" bIns="45720" rIns="91440">
            <a:normAutofit/>
          </a:bodyPr>
          <a:p>
            <a:pPr algn="l" marL="0"/>
            <a:r>
              <a:rPr lang="zh-CN" b="true" i="false" sz="5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目录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2646" y="2285190"/>
            <a:ext cx="4049594" cy="3693886"/>
          </a:xfrm>
          <a:prstGeom prst="rect">
            <a:avLst/>
          </a:prstGeom>
          <a:blipFill rotWithShape="true">
            <a:blip r:embed="rId2"/>
            <a:srcRect/>
            <a:stretch>
              <a:fillRect t="0" l="53" b="0" r="0"/>
            </a:stretch>
          </a:blip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15" id="15"/>
          <p:cNvSpPr/>
          <p:nvPr/>
        </p:nvSpPr>
        <p:spPr>
          <a:xfrm>
            <a:off x="4339119" y="4250995"/>
            <a:ext cx="575266" cy="575416"/>
          </a:xfrm>
          <a:prstGeom prst="round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fontAlgn="auto" algn="ctr" indent="0" marR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true" i="false" sz="1400" baseline="0" u="none">
                <a:ln/>
                <a:solidFill>
                  <a:schemeClr val="bg1"/>
                </a:solidFill>
                <a:effectLst/>
                <a:latin typeface="Arial"/>
                <a:ea typeface="Arial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>
            <a:off x="5048801" y="4347280"/>
            <a:ext cx="288965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声的应用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>
            <a:off x="8160513" y="4250995"/>
            <a:ext cx="575266" cy="575416"/>
          </a:xfrm>
          <a:prstGeom prst="round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>
            <a:off x="8890668" y="4337557"/>
            <a:ext cx="2638128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课程总结与作业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>
            <a:off x="4339119" y="5545572"/>
            <a:ext cx="575266" cy="575416"/>
          </a:xfrm>
          <a:prstGeom prst="round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>
            <a:off x="5048801" y="5632134"/>
            <a:ext cx="288965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再见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>
            <a:off x="8167337" y="5545572"/>
            <a:ext cx="575266" cy="575416"/>
          </a:xfrm>
          <a:prstGeom prst="round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anchor="ctr" tIns="25395" lIns="25395" bIns="25395" rIns="25395"/>
          <a:p>
            <a:pPr algn="ctr" marL="0"/>
            <a:r>
              <a:rPr lang="en-US" b="true" i="false" sz="1400" baseline="0" u="none">
                <a:solidFill>
                  <a:schemeClr val="bg1"/>
                </a:solidFill>
                <a:latin typeface="Arial"/>
                <a:ea typeface="Arial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>
            <a:off x="8875166" y="5625633"/>
            <a:ext cx="2638129" cy="402291"/>
          </a:xfrm>
          <a:prstGeom prst="rect">
            <a:avLst/>
          </a:prstGeom>
          <a:noFill/>
          <a:ln>
            <a:noFill/>
          </a:ln>
        </p:spPr>
        <p:txBody>
          <a:bodyPr anchor="ctr" rtlCol="false" vert="horz" wrap="square" tIns="46800" lIns="0" bIns="46800" rIns="90000">
            <a:spAutoFit/>
          </a:bodyPr>
          <a:lstStyle/>
          <a:p>
            <a:pPr algn="l"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zh-CN" b="true" i="false" sz="2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音频素材</a:t>
            </a:r>
            <a:endParaRPr lang="en-US" sz="1100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声调大挑战</a:t>
            </a:r>
          </a:p>
        </p:txBody>
      </p:sp>
      <p:sp>
        <p:nvSpPr>
          <p:cNvPr name="AutoShape 3" id="3"/>
          <p:cNvSpPr/>
          <p:nvPr/>
        </p:nvSpPr>
        <p:spPr>
          <a:xfrm>
            <a:off x="1279245" y="1541206"/>
            <a:ext cx="3725025" cy="3590352"/>
          </a:xfrm>
          <a:prstGeom prst="roundRect">
            <a:avLst>
              <a:gd name="adj" fmla="val 6000"/>
            </a:avLst>
          </a:prstGeom>
          <a:ln w="3175" cap="rnd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1515961" y="4843417"/>
            <a:ext cx="3265126" cy="536999"/>
          </a:xfrm>
          <a:prstGeom prst="roundRect">
            <a:avLst/>
          </a:prstGeom>
          <a:solidFill>
            <a:schemeClr val="accent1"/>
          </a:solidFill>
          <a:ln cap="rnd"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  <a:r>
              <a:rPr lang="zh-CN" b="true" i="false" sz="1600" baseline="0" u="none" altLang="en-US">
                <a:ln/>
                <a:solidFill>
                  <a:schemeClr val="bg1"/>
                </a:solidFill>
                <a:effectLst/>
                <a:latin typeface="微软雅黑"/>
                <a:ea typeface="微软雅黑"/>
              </a:rPr>
              <a:t>挑战说明</a:t>
            </a:r>
          </a:p>
        </p:txBody>
      </p:sp>
      <p:sp>
        <p:nvSpPr>
          <p:cNvPr name="AutoShape 5" id="5"/>
          <p:cNvSpPr/>
          <p:nvPr/>
        </p:nvSpPr>
        <p:spPr>
          <a:xfrm>
            <a:off x="6512863" y="1541206"/>
            <a:ext cx="3725025" cy="3590352"/>
          </a:xfrm>
          <a:prstGeom prst="roundRect">
            <a:avLst>
              <a:gd name="adj" fmla="val 6000"/>
            </a:avLst>
          </a:prstGeom>
          <a:noFill/>
          <a:ln w="3175" cap="rnd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AutoShape 6" id="6"/>
          <p:cNvSpPr/>
          <p:nvPr/>
        </p:nvSpPr>
        <p:spPr>
          <a:xfrm>
            <a:off x="6749579" y="4843417"/>
            <a:ext cx="3265126" cy="536999"/>
          </a:xfrm>
          <a:prstGeom prst="roundRect">
            <a:avLst/>
          </a:prstGeom>
          <a:solidFill>
            <a:schemeClr val="accent1"/>
          </a:solidFill>
          <a:ln cap="rnd"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  <a:r>
              <a:rPr lang="zh-CN" b="true" i="false" sz="1600" baseline="0" u="none" altLang="en-US">
                <a:ln/>
                <a:solidFill>
                  <a:schemeClr val="bg1"/>
                </a:solidFill>
                <a:effectLst/>
                <a:latin typeface="微软雅黑"/>
                <a:ea typeface="微软雅黑"/>
              </a:rPr>
              <a:t>挑战音频</a:t>
            </a:r>
          </a:p>
        </p:txBody>
      </p:sp>
      <p:sp>
        <p:nvSpPr>
          <p:cNvPr name="AutoShape 7" id="7"/>
          <p:cNvSpPr/>
          <p:nvPr/>
        </p:nvSpPr>
        <p:spPr>
          <a:xfrm>
            <a:off x="4367090" y="2739407"/>
            <a:ext cx="1274359" cy="1277957"/>
          </a:xfrm>
          <a:prstGeom prst="roundRect">
            <a:avLst>
              <a:gd name="adj" fmla="val 6000"/>
            </a:avLst>
          </a:prstGeom>
          <a:blipFill>
            <a:blip r:embed="rId2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9600708" y="2739407"/>
            <a:ext cx="1274359" cy="1277957"/>
          </a:xfrm>
          <a:prstGeom prst="roundRect">
            <a:avLst>
              <a:gd name="adj" fmla="val 6000"/>
            </a:avLst>
          </a:prstGeom>
          <a:blipFill>
            <a:blip r:embed="rId3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9" id="9"/>
          <p:cNvSpPr txBox="true"/>
          <p:nvPr/>
        </p:nvSpPr>
        <p:spPr>
          <a:xfrm>
            <a:off x="1494698" y="1815623"/>
            <a:ext cx="2656939" cy="199285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听录音，判断你听到的是一声的词语吗？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6756403" y="1815623"/>
            <a:ext cx="2685355" cy="1992853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录音：huā (花) (Audio: huā “flower”)
选项：是 / 不是</a:t>
            </a:r>
            <a:endParaRPr lang="en-US" sz="1100"/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声调连线</a:t>
            </a:r>
          </a:p>
        </p:txBody>
      </p:sp>
      <p:sp>
        <p:nvSpPr>
          <p:cNvPr name="AutoShape 3" id="3"/>
          <p:cNvSpPr/>
          <p:nvPr/>
        </p:nvSpPr>
        <p:spPr>
          <a:xfrm>
            <a:off x="972614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2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327416" y="2479415"/>
            <a:ext cx="2286102" cy="2427446"/>
          </a:xfrm>
          <a:prstGeom prst="roundRect">
            <a:avLst>
              <a:gd name="adj" fmla="val 2500"/>
            </a:avLst>
          </a:prstGeom>
          <a:blipFill>
            <a:blip r:embed="rId3"/>
            <a:stretch>
              <a:fillRect t="0" l="0" b="0" r="0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5" id="5"/>
          <p:cNvSpPr txBox="true"/>
          <p:nvPr/>
        </p:nvSpPr>
        <p:spPr>
          <a:xfrm flipH="true">
            <a:off x="3415172" y="2471328"/>
            <a:ext cx="2491556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连线说明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flipH="true">
            <a:off x="3415171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将发一声的拼音和对应的汉字连起来。</a:t>
            </a:r>
          </a:p>
        </p:txBody>
      </p:sp>
      <p:sp>
        <p:nvSpPr>
          <p:cNvPr name="TextBox 7" id="7"/>
          <p:cNvSpPr txBox="true"/>
          <p:nvPr/>
        </p:nvSpPr>
        <p:spPr>
          <a:xfrm flipH="true">
            <a:off x="8763858" y="2471328"/>
            <a:ext cx="2491557" cy="338554"/>
          </a:xfrm>
          <a:prstGeom prst="rect">
            <a:avLst/>
          </a:prstGeom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连线内容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flipH="true">
            <a:off x="8763859" y="2875458"/>
            <a:ext cx="2491558" cy="2316019"/>
          </a:xfrm>
          <a:prstGeom prst="rect">
            <a:avLst/>
          </a:prstGeom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拼音：1. tiān 2. shān 3. huā
汉字：A. 花 B. 山 C. 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课程总结与作业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>
            <a:off x="10407170" y="1954816"/>
            <a:ext cx="1012426" cy="808913"/>
          </a:xfrm>
          <a:custGeom>
            <a:avLst/>
            <a:gdLst/>
            <a:ahLst/>
            <a:cxnLst/>
            <a:rect r="r" b="b" t="t" l="l"/>
            <a:pathLst>
              <a:path w="1012426" h="808913" stroke="true" fill="norm" extrusionOk="true">
                <a:moveTo>
                  <a:pt x="771911" y="0"/>
                </a:moveTo>
                <a:cubicBezTo>
                  <a:pt x="844545" y="0"/>
                  <a:pt x="904160" y="28437"/>
                  <a:pt x="950755" y="85311"/>
                </a:cubicBezTo>
                <a:cubicBezTo>
                  <a:pt x="991869" y="135333"/>
                  <a:pt x="1012426" y="194948"/>
                  <a:pt x="1012426" y="264156"/>
                </a:cubicBezTo>
                <a:cubicBezTo>
                  <a:pt x="1012426" y="346383"/>
                  <a:pt x="991527" y="430153"/>
                  <a:pt x="949728" y="515464"/>
                </a:cubicBezTo>
                <a:cubicBezTo>
                  <a:pt x="907929" y="600775"/>
                  <a:pt x="849341" y="679062"/>
                  <a:pt x="773967" y="750326"/>
                </a:cubicBezTo>
                <a:cubicBezTo>
                  <a:pt x="732167" y="789384"/>
                  <a:pt x="693109" y="808913"/>
                  <a:pt x="656792" y="808913"/>
                </a:cubicBezTo>
                <a:cubicBezTo>
                  <a:pt x="632124" y="808913"/>
                  <a:pt x="610025" y="802232"/>
                  <a:pt x="590496" y="788870"/>
                </a:cubicBezTo>
                <a:cubicBezTo>
                  <a:pt x="570967" y="775508"/>
                  <a:pt x="561203" y="760262"/>
                  <a:pt x="561203" y="743131"/>
                </a:cubicBezTo>
                <a:cubicBezTo>
                  <a:pt x="561203" y="732853"/>
                  <a:pt x="567712" y="721204"/>
                  <a:pt x="580732" y="708185"/>
                </a:cubicBezTo>
                <a:cubicBezTo>
                  <a:pt x="625272" y="662274"/>
                  <a:pt x="656107" y="624587"/>
                  <a:pt x="673238" y="595122"/>
                </a:cubicBezTo>
                <a:cubicBezTo>
                  <a:pt x="690369" y="565657"/>
                  <a:pt x="698934" y="535507"/>
                  <a:pt x="698934" y="504671"/>
                </a:cubicBezTo>
                <a:cubicBezTo>
                  <a:pt x="698934" y="482744"/>
                  <a:pt x="687285" y="463215"/>
                  <a:pt x="663987" y="446084"/>
                </a:cubicBezTo>
                <a:cubicBezTo>
                  <a:pt x="620818" y="412508"/>
                  <a:pt x="590154" y="379788"/>
                  <a:pt x="571995" y="347925"/>
                </a:cubicBezTo>
                <a:cubicBezTo>
                  <a:pt x="553837" y="316062"/>
                  <a:pt x="544757" y="278546"/>
                  <a:pt x="544757" y="235376"/>
                </a:cubicBezTo>
                <a:cubicBezTo>
                  <a:pt x="544757" y="167539"/>
                  <a:pt x="565999" y="111521"/>
                  <a:pt x="608484" y="67324"/>
                </a:cubicBezTo>
                <a:cubicBezTo>
                  <a:pt x="650968" y="23126"/>
                  <a:pt x="705444" y="685"/>
                  <a:pt x="771911" y="0"/>
                </a:cubicBezTo>
                <a:close/>
                <a:moveTo>
                  <a:pt x="227153" y="0"/>
                </a:moveTo>
                <a:cubicBezTo>
                  <a:pt x="299788" y="0"/>
                  <a:pt x="359403" y="28437"/>
                  <a:pt x="405998" y="85311"/>
                </a:cubicBezTo>
                <a:cubicBezTo>
                  <a:pt x="447112" y="135333"/>
                  <a:pt x="467669" y="195290"/>
                  <a:pt x="467669" y="265184"/>
                </a:cubicBezTo>
                <a:cubicBezTo>
                  <a:pt x="467669" y="346726"/>
                  <a:pt x="446598" y="430153"/>
                  <a:pt x="404457" y="515464"/>
                </a:cubicBezTo>
                <a:cubicBezTo>
                  <a:pt x="362315" y="600775"/>
                  <a:pt x="303557" y="679062"/>
                  <a:pt x="228181" y="750326"/>
                </a:cubicBezTo>
                <a:cubicBezTo>
                  <a:pt x="186382" y="789384"/>
                  <a:pt x="147324" y="808913"/>
                  <a:pt x="111007" y="808913"/>
                </a:cubicBezTo>
                <a:cubicBezTo>
                  <a:pt x="86339" y="808913"/>
                  <a:pt x="64240" y="802232"/>
                  <a:pt x="44711" y="788870"/>
                </a:cubicBezTo>
                <a:cubicBezTo>
                  <a:pt x="25182" y="775508"/>
                  <a:pt x="15418" y="760262"/>
                  <a:pt x="15418" y="743131"/>
                </a:cubicBezTo>
                <a:cubicBezTo>
                  <a:pt x="15418" y="732853"/>
                  <a:pt x="22270" y="721204"/>
                  <a:pt x="35974" y="708185"/>
                </a:cubicBezTo>
                <a:cubicBezTo>
                  <a:pt x="79829" y="662959"/>
                  <a:pt x="110493" y="625443"/>
                  <a:pt x="127966" y="595636"/>
                </a:cubicBezTo>
                <a:cubicBezTo>
                  <a:pt x="145440" y="565828"/>
                  <a:pt x="154177" y="535507"/>
                  <a:pt x="154177" y="504671"/>
                </a:cubicBezTo>
                <a:cubicBezTo>
                  <a:pt x="154177" y="482744"/>
                  <a:pt x="142528" y="463215"/>
                  <a:pt x="119230" y="446084"/>
                </a:cubicBezTo>
                <a:cubicBezTo>
                  <a:pt x="76060" y="411823"/>
                  <a:pt x="45396" y="378932"/>
                  <a:pt x="27238" y="347411"/>
                </a:cubicBezTo>
                <a:cubicBezTo>
                  <a:pt x="9079" y="315891"/>
                  <a:pt x="0" y="278546"/>
                  <a:pt x="0" y="235376"/>
                </a:cubicBezTo>
                <a:cubicBezTo>
                  <a:pt x="0" y="167539"/>
                  <a:pt x="21242" y="111521"/>
                  <a:pt x="63726" y="67324"/>
                </a:cubicBezTo>
                <a:cubicBezTo>
                  <a:pt x="106210" y="23126"/>
                  <a:pt x="160686" y="685"/>
                  <a:pt x="227153" y="0"/>
                </a:cubicBezTo>
                <a:close/>
              </a:path>
            </a:pathLst>
          </a:custGeom>
          <a:solidFill>
            <a:schemeClr val="tx1">
              <a:alpha val="10000"/>
              <a:lumMod val="50000"/>
              <a:lumOff val="50000"/>
            </a:scheme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3" id="3"/>
          <p:cNvSpPr txBox="true"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buNone/>
              <a:defRPr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课程总结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6456605" y="2202306"/>
            <a:ext cx="4108640" cy="1991379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b="false" i="false" sz="14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今天我们学习了汉语拼音的一声。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>
            <a:off x="5815728" y="1707326"/>
            <a:ext cx="494980" cy="494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6" id="6"/>
          <p:cNvSpPr txBox="true"/>
          <p:nvPr/>
        </p:nvSpPr>
        <p:spPr>
          <a:xfrm>
            <a:off x="5646419" y="1864654"/>
            <a:ext cx="527709" cy="461665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2400" baseline="0" u="none">
                <a:solidFill>
                  <a:schemeClr val="tx1"/>
                </a:solidFill>
                <a:latin typeface="微软雅黑"/>
                <a:ea typeface="微软雅黑"/>
              </a:rPr>
              <a:t>01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660400" y="1707326"/>
            <a:ext cx="4511647" cy="4195634"/>
          </a:xfrm>
          <a:custGeom>
            <a:avLst/>
            <a:gdLst/>
            <a:ahLst/>
            <a:cxnLst/>
            <a:rect r="r" b="b" t="t" l="l"/>
            <a:pathLst>
              <a:path w="4511647" h="4195634" stroke="true" fill="norm" extrusionOk="true">
                <a:moveTo>
                  <a:pt x="167825" y="0"/>
                </a:moveTo>
                <a:lnTo>
                  <a:pt x="4369673" y="0"/>
                </a:lnTo>
                <a:cubicBezTo>
                  <a:pt x="4416017" y="0"/>
                  <a:pt x="4457973" y="18785"/>
                  <a:pt x="4488343" y="49155"/>
                </a:cubicBezTo>
                <a:lnTo>
                  <a:pt x="4511647" y="83719"/>
                </a:lnTo>
                <a:lnTo>
                  <a:pt x="4511647" y="4111915"/>
                </a:lnTo>
                <a:lnTo>
                  <a:pt x="4488343" y="4146479"/>
                </a:lnTo>
                <a:cubicBezTo>
                  <a:pt x="4457973" y="4176850"/>
                  <a:pt x="4416017" y="4195634"/>
                  <a:pt x="4369673" y="4195634"/>
                </a:cubicBezTo>
                <a:lnTo>
                  <a:pt x="167825" y="4195634"/>
                </a:lnTo>
                <a:cubicBezTo>
                  <a:pt x="75138" y="4195634"/>
                  <a:pt x="0" y="4120496"/>
                  <a:pt x="0" y="4027809"/>
                </a:cubicBezTo>
                <a:lnTo>
                  <a:pt x="0" y="167825"/>
                </a:lnTo>
                <a:cubicBezTo>
                  <a:pt x="0" y="75138"/>
                  <a:pt x="75138" y="0"/>
                  <a:pt x="167825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-40693" l="-15572" b="-22763" r="-111136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6456607" y="1832974"/>
            <a:ext cx="4108638" cy="338554"/>
          </a:xfrm>
          <a:prstGeom prst="rect">
            <a:avLst/>
          </a:prstGeom>
          <a:noFill/>
          <a:ln>
            <a:noFill/>
          </a:ln>
        </p:spPr>
        <p:txBody>
          <a:bodyPr vert="horz" anchor="ctr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知识回顾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6456603" y="4855750"/>
            <a:ext cx="4108640" cy="1991379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b="false" i="false" sz="14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一声高平，像飞机在空中平稳飞行。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>
            <a:off x="5815726" y="4360770"/>
            <a:ext cx="494980" cy="494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11" id="11"/>
          <p:cNvSpPr txBox="true"/>
          <p:nvPr/>
        </p:nvSpPr>
        <p:spPr>
          <a:xfrm>
            <a:off x="5646417" y="4518098"/>
            <a:ext cx="527709" cy="461665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2400" baseline="0" u="none">
                <a:solidFill>
                  <a:schemeClr val="tx1"/>
                </a:solidFill>
                <a:latin typeface="微软雅黑"/>
                <a:ea typeface="微软雅黑"/>
              </a:rPr>
              <a:t>02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>
            <a:off x="6456605" y="4486418"/>
            <a:ext cx="4108638" cy="338554"/>
          </a:xfrm>
          <a:prstGeom prst="rect">
            <a:avLst/>
          </a:prstGeom>
          <a:noFill/>
          <a:ln>
            <a:noFill/>
          </a:ln>
        </p:spPr>
        <p:txBody>
          <a:bodyPr vert="horz" anchor="ctr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重点强调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0399" y="3895724"/>
            <a:ext cx="3044055" cy="1830615"/>
          </a:xfrm>
          <a:prstGeom prst="roundRect">
            <a:avLst>
              <a:gd name="adj" fmla="val 7700"/>
            </a:avLst>
          </a:prstGeom>
          <a:solidFill>
            <a:schemeClr val="bg1"/>
          </a:solidFill>
          <a:ln>
            <a:noFill/>
          </a:ln>
        </p:spPr>
        <p:txBody>
          <a:bodyPr vert="horz" anchor="ctr" tIns="45720" lIns="91440" bIns="45720" rIns="91440"/>
          <a:p>
            <a:pPr algn="ctr" marL="0">
              <a:lnSpc>
                <a:spcPct val="130000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782990" y="4026352"/>
            <a:ext cx="2853441" cy="338554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/>
            <a:r>
              <a:rPr lang="en-US" b="true" i="false" sz="1600" baseline="0" u="none">
                <a:solidFill>
                  <a:schemeClr val="tx1"/>
                </a:solidFill>
                <a:latin typeface="微软雅黑"/>
                <a:ea typeface="微软雅黑"/>
              </a:rPr>
              <a:t>练习方法</a:t>
            </a:r>
          </a:p>
        </p:txBody>
      </p:sp>
      <p:sp>
        <p:nvSpPr>
          <p:cNvPr name="AutoShape 4" id="4"/>
          <p:cNvSpPr/>
          <p:nvPr/>
        </p:nvSpPr>
        <p:spPr>
          <a:xfrm>
            <a:off x="4402362" y="3895724"/>
            <a:ext cx="3376390" cy="2238376"/>
          </a:xfrm>
          <a:prstGeom prst="roundRect">
            <a:avLst>
              <a:gd name="adj" fmla="val 7700"/>
            </a:avLst>
          </a:prstGeom>
          <a:solidFill>
            <a:schemeClr val="tx2"/>
          </a:solidFill>
          <a:ln>
            <a:noFill/>
          </a:ln>
        </p:spPr>
        <p:txBody>
          <a:bodyPr vert="horz" anchor="ctr" tIns="45720" lIns="91440" bIns="45720" rIns="91440"/>
          <a:p>
            <a:pPr algn="ctr" marL="0">
              <a:lnSpc>
                <a:spcPct val="13000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4514486" y="4026352"/>
            <a:ext cx="3175364" cy="338554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/>
            <a:r>
              <a:rPr lang="en-US" b="true" i="false" sz="1600" baseline="0" u="none">
                <a:solidFill>
                  <a:schemeClr val="tx1"/>
                </a:solidFill>
                <a:latin typeface="微软雅黑"/>
                <a:ea typeface="微软雅黑"/>
              </a:rPr>
              <a:t>口语任务</a:t>
            </a:r>
          </a:p>
        </p:txBody>
      </p:sp>
      <p:sp>
        <p:nvSpPr>
          <p:cNvPr name="AutoShape 6" id="6"/>
          <p:cNvSpPr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vert="horz" anchor="b" wrap="square" tIns="45720" lIns="91440" bIns="45720" rIns="91440">
            <a:spAutoFit/>
          </a:bodyPr>
          <a:p>
            <a:pPr algn="l" marL="0"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学习建议</a:t>
            </a:r>
          </a:p>
        </p:txBody>
      </p:sp>
      <p:sp>
        <p:nvSpPr>
          <p:cNvPr name="AutoShape 7" id="7"/>
          <p:cNvSpPr/>
          <p:nvPr/>
        </p:nvSpPr>
        <p:spPr>
          <a:xfrm>
            <a:off x="660400" y="1131660"/>
            <a:ext cx="7118352" cy="2612571"/>
          </a:xfrm>
          <a:prstGeom prst="round2SameRect">
            <a:avLst>
              <a:gd name="adj1" fmla="val 0"/>
              <a:gd name="adj2" fmla="val 0"/>
            </a:avLst>
          </a:prstGeom>
          <a:blipFill>
            <a:blip r:embed="rId2"/>
            <a:stretch>
              <a:fillRect t="-106121" l="0" b="-104990" r="-71276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8" id="8"/>
          <p:cNvSpPr txBox="true"/>
          <p:nvPr/>
        </p:nvSpPr>
        <p:spPr>
          <a:xfrm>
            <a:off x="782991" y="4368581"/>
            <a:ext cx="2853443" cy="6121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lnSpc>
                <a:spcPct val="150000"/>
              </a:lnSpc>
              <a:defRPr/>
            </a:pPr>
            <a:r>
              <a:rPr lang="zh-CN" b="false" i="false" sz="12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多听多练，声调会越来越标准。</a:t>
            </a:r>
            <a:endParaRPr lang="en-US" sz="1100"/>
          </a:p>
        </p:txBody>
      </p:sp>
      <p:sp>
        <p:nvSpPr>
          <p:cNvPr name="TextBox 9" id="9"/>
          <p:cNvSpPr txBox="true"/>
          <p:nvPr/>
        </p:nvSpPr>
        <p:spPr>
          <a:xfrm>
            <a:off x="4514486" y="4418261"/>
            <a:ext cx="3175364" cy="6121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lnSpc>
                <a:spcPct val="150000"/>
              </a:lnSpc>
              <a:defRPr/>
            </a:pPr>
            <a:r>
              <a:rPr lang="zh-CN" b="false" i="false" sz="12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  <a:endParaRPr lang="en-US" sz="1100"/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983086" y="425159"/>
            <a:ext cx="2775059" cy="2673932"/>
            <a:chOff x="-983086" y="425159"/>
            <a:chExt cx="2775059" cy="2673932"/>
          </a:xfrm>
        </p:grpSpPr>
        <p:sp>
          <p:nvSpPr>
            <p:cNvPr name="Freeform 3" id="3"/>
            <p:cNvSpPr/>
            <p:nvPr/>
          </p:nvSpPr>
          <p:spPr>
            <a:xfrm rot="2700000">
              <a:off x="-983086" y="979046"/>
              <a:ext cx="2120045" cy="2120045"/>
            </a:xfrm>
            <a:custGeom>
              <a:avLst/>
              <a:gdLst/>
              <a:ahLst/>
              <a:cxnLst/>
              <a:rect r="r" b="b" t="t" l="l"/>
              <a:pathLst>
                <a:path w="2120045" h="2120045" stroke="true" fill="norm" extrusionOk="true">
                  <a:moveTo>
                    <a:pt x="0" y="108804"/>
                  </a:moveTo>
                  <a:cubicBezTo>
                    <a:pt x="67225" y="41579"/>
                    <a:pt x="160095" y="0"/>
                    <a:pt x="262677" y="0"/>
                  </a:cubicBezTo>
                  <a:lnTo>
                    <a:pt x="1748563" y="0"/>
                  </a:lnTo>
                  <a:cubicBezTo>
                    <a:pt x="1953727" y="0"/>
                    <a:pt x="2120045" y="166318"/>
                    <a:pt x="2120045" y="371482"/>
                  </a:cubicBezTo>
                  <a:lnTo>
                    <a:pt x="2120045" y="1857368"/>
                  </a:lnTo>
                  <a:cubicBezTo>
                    <a:pt x="2120045" y="1959950"/>
                    <a:pt x="2078465" y="2052820"/>
                    <a:pt x="2011240" y="2120045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anchor="ctr" wrap="square" tIns="45720" lIns="91440" bIns="45720" rIns="91440">
              <a:noAutofit/>
            </a:bodyPr>
            <a:p>
              <a:pPr algn="ctr" marL="0"/>
            </a:p>
          </p:txBody>
        </p:sp>
        <p:grpSp>
          <p:nvGrpSpPr>
            <p:cNvPr name="Group 4" id="4"/>
            <p:cNvGrpSpPr/>
            <p:nvPr/>
          </p:nvGrpSpPr>
          <p:grpSpPr>
            <a:xfrm rot="2578169">
              <a:off x="1146222" y="425159"/>
              <a:ext cx="645751" cy="682023"/>
              <a:chOff x="2191111" y="618587"/>
              <a:chExt cx="645751" cy="682023"/>
            </a:xfrm>
          </p:grpSpPr>
          <p:sp>
            <p:nvSpPr>
              <p:cNvPr name="AutoShape 5" id="5"/>
              <p:cNvSpPr/>
              <p:nvPr/>
            </p:nvSpPr>
            <p:spPr>
              <a:xfrm>
                <a:off x="2270972" y="734720"/>
                <a:ext cx="565890" cy="565890"/>
              </a:xfrm>
              <a:prstGeom prst="roundRect">
                <a:avLst>
                  <a:gd name="adj" fmla="val 7815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  <p:sp>
            <p:nvSpPr>
              <p:cNvPr name="AutoShape 6" id="6"/>
              <p:cNvSpPr/>
              <p:nvPr/>
            </p:nvSpPr>
            <p:spPr>
              <a:xfrm>
                <a:off x="2191111" y="618587"/>
                <a:ext cx="300778" cy="300778"/>
              </a:xfrm>
              <a:prstGeom prst="roundRect">
                <a:avLst>
                  <a:gd name="adj" fmla="val 7815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anchor="ctr" tIns="45720" lIns="91440" bIns="45720" rIns="91440"/>
              <a:p>
                <a:pPr algn="ctr" marL="0"/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10574322" y="2929231"/>
            <a:ext cx="1034666" cy="1034666"/>
          </a:xfrm>
          <a:prstGeom prst="roundRect">
            <a:avLst>
              <a:gd name="adj" fmla="val 7815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6041655" y="3437217"/>
            <a:ext cx="565890" cy="565890"/>
          </a:xfrm>
          <a:prstGeom prst="roundRect">
            <a:avLst>
              <a:gd name="adj" fmla="val 7815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9" id="9"/>
          <p:cNvSpPr txBox="true"/>
          <p:nvPr/>
        </p:nvSpPr>
        <p:spPr>
          <a:xfrm>
            <a:off x="769776" y="4709471"/>
            <a:ext cx="4097145" cy="338554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家庭作业</a:t>
            </a:r>
            <a:endParaRPr lang="en-US" sz="1100"/>
          </a:p>
        </p:txBody>
      </p:sp>
      <p:sp>
        <p:nvSpPr>
          <p:cNvPr name="TextBox 10" id="10"/>
          <p:cNvSpPr txBox="true"/>
          <p:nvPr/>
        </p:nvSpPr>
        <p:spPr>
          <a:xfrm>
            <a:off x="769777" y="5171136"/>
            <a:ext cx="4097145" cy="4152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练习朗读今天学过的一声词语5遍；在生活中找找更多一声词语，并尝试读出来。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769777" y="3963897"/>
            <a:ext cx="915588" cy="707886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4000" baseline="0" u="none">
                <a:solidFill>
                  <a:schemeClr val="tx1"/>
                </a:solidFill>
                <a:latin typeface="微软雅黑"/>
                <a:ea typeface="微软雅黑"/>
              </a:rPr>
              <a:t>01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5928362" y="4709471"/>
            <a:ext cx="4097145" cy="338554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预习任务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5928363" y="5171136"/>
            <a:ext cx="4097145" cy="37555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预习二声的内容，为下节课做准备。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5928363" y="4003107"/>
            <a:ext cx="915588" cy="707886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en-US" b="true" i="false" sz="4000" baseline="0" u="none">
                <a:solidFill>
                  <a:schemeClr val="tx1"/>
                </a:solidFill>
                <a:latin typeface="微软雅黑"/>
                <a:ea typeface="微软雅黑"/>
              </a:rPr>
              <a:t>02</a:t>
            </a:r>
            <a:endParaRPr lang="en-US" sz="1100"/>
          </a:p>
        </p:txBody>
      </p:sp>
      <p:sp>
        <p:nvSpPr>
          <p:cNvPr name="TextBox 15" id="15"/>
          <p:cNvSpPr txBox="true"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buNone/>
              <a:defRPr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布置作业</a:t>
            </a:r>
            <a:endParaRPr lang="en-US" sz="1100"/>
          </a:p>
        </p:txBody>
      </p:sp>
      <p:sp>
        <p:nvSpPr>
          <p:cNvPr name="Freeform 16" id="16"/>
          <p:cNvSpPr/>
          <p:nvPr/>
        </p:nvSpPr>
        <p:spPr>
          <a:xfrm>
            <a:off x="6324600" y="1504951"/>
            <a:ext cx="5194300" cy="2263765"/>
          </a:xfrm>
          <a:custGeom>
            <a:avLst/>
            <a:gdLst/>
            <a:ahLst/>
            <a:cxnLst/>
            <a:rect r="r" b="b" t="t" l="l"/>
            <a:pathLst>
              <a:path w="5194300" h="2263765" stroke="true" fill="norm" extrusionOk="true">
                <a:moveTo>
                  <a:pt x="149570" y="0"/>
                </a:moveTo>
                <a:lnTo>
                  <a:pt x="5044730" y="0"/>
                </a:lnTo>
                <a:cubicBezTo>
                  <a:pt x="5127335" y="0"/>
                  <a:pt x="5194300" y="66965"/>
                  <a:pt x="5194300" y="149570"/>
                </a:cubicBezTo>
                <a:lnTo>
                  <a:pt x="5194300" y="2119389"/>
                </a:lnTo>
                <a:cubicBezTo>
                  <a:pt x="5194300" y="2181343"/>
                  <a:pt x="5156632" y="2234499"/>
                  <a:pt x="5102949" y="2257205"/>
                </a:cubicBezTo>
                <a:lnTo>
                  <a:pt x="5070457" y="2263765"/>
                </a:lnTo>
                <a:lnTo>
                  <a:pt x="123843" y="2263765"/>
                </a:lnTo>
                <a:lnTo>
                  <a:pt x="91351" y="2257205"/>
                </a:lnTo>
                <a:cubicBezTo>
                  <a:pt x="37668" y="2234499"/>
                  <a:pt x="0" y="2181343"/>
                  <a:pt x="0" y="2119389"/>
                </a:cubicBezTo>
                <a:lnTo>
                  <a:pt x="0" y="149570"/>
                </a:lnTo>
                <a:cubicBezTo>
                  <a:pt x="0" y="66965"/>
                  <a:pt x="66965" y="0"/>
                  <a:pt x="149570" y="0"/>
                </a:cubicBezTo>
                <a:close/>
              </a:path>
            </a:pathLst>
          </a:custGeom>
          <a:blipFill>
            <a:blip r:embed="rId2"/>
            <a:stretch>
              <a:fillRect t="-187920" l="-118778" b="-69164" r="-11894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再见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07</a:t>
            </a:r>
            <a:endParaRPr lang="en-US" sz="1100"/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>
            <a:off x="6579339" y="0"/>
            <a:ext cx="5612661" cy="5473700"/>
          </a:xfrm>
          <a:custGeom>
            <a:avLst/>
            <a:gdLst/>
            <a:ahLst/>
            <a:cxnLst/>
            <a:rect r="r" b="b" t="t" l="l"/>
            <a:pathLst>
              <a:path w="6096000" h="3429000" stroke="true" fill="norm" extrusionOk="true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2729272" y="3429000"/>
                  <a:pt x="0" y="1893784"/>
                  <a:pt x="0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0" l="-32764" b="0" r="-13522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3" id="3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课堂评价</a:t>
            </a:r>
          </a:p>
        </p:txBody>
      </p:sp>
      <p:cxnSp>
        <p:nvCxnSpPr>
          <p:cNvPr name="Connector 4" id="4"/>
          <p:cNvCxnSpPr/>
          <p:nvPr/>
        </p:nvCxnSpPr>
        <p:spPr>
          <a:xfrm>
            <a:off x="1022504" y="2880361"/>
            <a:ext cx="676841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</p:cxnSp>
      <p:sp>
        <p:nvSpPr>
          <p:cNvPr name="TextBox 5" id="5"/>
          <p:cNvSpPr txBox="true"/>
          <p:nvPr/>
        </p:nvSpPr>
        <p:spPr>
          <a:xfrm>
            <a:off x="876300" y="2236710"/>
            <a:ext cx="5422900" cy="369332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fontAlgn="auto" indent="0" marR="0" marL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true" i="false" sz="18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876300" y="3154681"/>
            <a:ext cx="5422900" cy="377026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false" i="false" sz="14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同学们今天表现很棒！</a:t>
            </a:r>
            <a:endParaRPr lang="en-US" sz="1100"/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7740650" y="3302254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  <p:cxnSp>
        <p:nvCxnSpPr>
          <p:cNvPr name="Connector 3" id="3"/>
          <p:cNvCxnSpPr/>
          <p:nvPr/>
        </p:nvCxnSpPr>
        <p:spPr>
          <a:xfrm>
            <a:off x="8197848" y="3302254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  <p:cxnSp>
        <p:nvCxnSpPr>
          <p:cNvPr name="Connector 4" id="4"/>
          <p:cNvCxnSpPr/>
          <p:nvPr/>
        </p:nvCxnSpPr>
        <p:spPr>
          <a:xfrm>
            <a:off x="8269280" y="3302254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  <p:sp>
        <p:nvSpPr>
          <p:cNvPr name="TextBox 5" id="5"/>
          <p:cNvSpPr txBox="true"/>
          <p:nvPr/>
        </p:nvSpPr>
        <p:spPr>
          <a:xfrm>
            <a:off x="7623620" y="2744853"/>
            <a:ext cx="3902808" cy="369332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>
            <a:off x="660400" y="1867474"/>
            <a:ext cx="6399822" cy="3426516"/>
          </a:xfrm>
          <a:prstGeom prst="roundRect">
            <a:avLst>
              <a:gd name="adj" fmla="val 5918"/>
            </a:avLst>
          </a:prstGeom>
          <a:blipFill>
            <a:blip r:embed="rId2"/>
            <a:stretch>
              <a:fillRect t="-12303" l="0" b="-12213" r="0"/>
            </a:stretch>
          </a:blipFill>
          <a:ln>
            <a:noFill/>
          </a:ln>
          <a:effectLst>
            <a:outerShdw algn="tl" dir="2700000" dist="38100" rotWithShape="false" sx="101000" sy="101000">
              <a:srgbClr val="000000">
                <a:alpha val="10000"/>
              </a:srgbClr>
            </a:outerShdw>
          </a:effectLst>
        </p:spPr>
        <p:txBody>
          <a:bodyPr vert="horz" rot="0" anchor="ctr" wrap="square" tIns="45720" lIns="91440" bIns="45720" rIns="91440">
            <a:prstTxWarp prst="textNoShape">
              <a:avLst/>
            </a:prstTxWarp>
            <a:normAutofit/>
          </a:bodyPr>
          <a:p>
            <a:pPr algn="ctr" marL="0"/>
          </a:p>
        </p:txBody>
      </p:sp>
      <p:sp>
        <p:nvSpPr>
          <p:cNvPr name="TextBox 7" id="7"/>
          <p:cNvSpPr txBox="true"/>
          <p:nvPr/>
        </p:nvSpPr>
        <p:spPr>
          <a:xfrm>
            <a:off x="7616092" y="3546225"/>
            <a:ext cx="3902808" cy="377026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下节课再见！</a:t>
            </a:r>
            <a:endParaRPr lang="en-US" sz="1100"/>
          </a:p>
        </p:txBody>
      </p:sp>
      <p:sp>
        <p:nvSpPr>
          <p:cNvPr name="AutoShape 8" id="8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下节课见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30597" y="1212187"/>
            <a:ext cx="4920343" cy="4588329"/>
          </a:xfrm>
          <a:prstGeom prst="roundRect">
            <a:avLst>
              <a:gd name="adj" fmla="val 4100"/>
            </a:avLst>
          </a:prstGeom>
          <a:solidFill>
            <a:schemeClr val="accent1">
              <a:lumMod val="40000"/>
              <a:lumOff val="60000"/>
            </a:schemeClr>
          </a:solid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Autofit/>
          </a:bodyPr>
          <a:p>
            <a:pPr algn="ctr" marL="0"/>
          </a:p>
        </p:txBody>
      </p:sp>
      <p:sp>
        <p:nvSpPr>
          <p:cNvPr name="AutoShape 3" id="3"/>
          <p:cNvSpPr/>
          <p:nvPr/>
        </p:nvSpPr>
        <p:spPr>
          <a:xfrm>
            <a:off x="8804849" y="5582679"/>
            <a:ext cx="271900" cy="271900"/>
          </a:xfrm>
          <a:prstGeom prst="roundRect">
            <a:avLst>
              <a:gd name="adj" fmla="val 4100"/>
            </a:avLst>
          </a:prstGeom>
          <a:solidFill>
            <a:schemeClr val="accent1"/>
          </a:solidFill>
          <a:ln cap="flat" cmpd="sng">
            <a:noFill/>
            <a:prstDash val="solid"/>
            <a:miter lim="800000"/>
          </a:ln>
          <a:effectLst/>
        </p:spPr>
        <p:txBody>
          <a:bodyPr vert="horz" rot="0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5912637" y="3103662"/>
            <a:ext cx="3695388" cy="338554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912637" y="3578166"/>
            <a:ext cx="3695388" cy="377026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>
            <a:off x="1451429" y="1808842"/>
            <a:ext cx="4325258" cy="4325258"/>
          </a:xfrm>
          <a:prstGeom prst="roundRect">
            <a:avLst>
              <a:gd name="adj" fmla="val 4100"/>
            </a:avLst>
          </a:prstGeom>
          <a:blipFill>
            <a:blip r:embed="rId2"/>
            <a:srcRect/>
            <a:stretch>
              <a:fillRect t="0" l="0" b="0" r="0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rot="0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7" id="7"/>
          <p:cNvSpPr/>
          <p:nvPr/>
        </p:nvSpPr>
        <p:spPr>
          <a:xfrm>
            <a:off x="1315479" y="1732236"/>
            <a:ext cx="271900" cy="271900"/>
          </a:xfrm>
          <a:prstGeom prst="roundRect">
            <a:avLst>
              <a:gd name="adj" fmla="val 4100"/>
            </a:avLst>
          </a:prstGeom>
          <a:solidFill>
            <a:schemeClr val="accent1"/>
          </a:solidFill>
          <a:ln cap="flat" cmpd="sng">
            <a:noFill/>
            <a:prstDash val="solid"/>
            <a:miter lim="800000"/>
          </a:ln>
          <a:effectLst/>
        </p:spPr>
        <p:txBody>
          <a:bodyPr vert="horz" rot="0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8" id="8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课程结束图片</a:t>
            </a:r>
          </a:p>
        </p:txBody>
      </p:sp>
      <p:cxnSp>
        <p:nvCxnSpPr>
          <p:cNvPr name="Connector 9" id="9"/>
          <p:cNvCxnSpPr/>
          <p:nvPr/>
        </p:nvCxnSpPr>
        <p:spPr>
          <a:xfrm>
            <a:off x="6014207" y="3564014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  <p:cxnSp>
        <p:nvCxnSpPr>
          <p:cNvPr name="Connector 10" id="10"/>
          <p:cNvCxnSpPr/>
          <p:nvPr/>
        </p:nvCxnSpPr>
        <p:spPr>
          <a:xfrm>
            <a:off x="6471405" y="3564014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  <p:cxnSp>
        <p:nvCxnSpPr>
          <p:cNvPr name="Connector 11" id="11"/>
          <p:cNvCxnSpPr/>
          <p:nvPr/>
        </p:nvCxnSpPr>
        <p:spPr>
          <a:xfrm>
            <a:off x="6542837" y="3564014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</p:cxn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课程导入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音频素材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08</a:t>
            </a:r>
            <a:endParaRPr lang="en-US" sz="1100"/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91538" y="2597149"/>
            <a:ext cx="8127362" cy="2776406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3" id="3"/>
          <p:cNvSpPr/>
          <p:nvPr/>
        </p:nvSpPr>
        <p:spPr>
          <a:xfrm>
            <a:off x="660400" y="1130299"/>
            <a:ext cx="4553036" cy="5003800"/>
          </a:xfrm>
          <a:prstGeom prst="roundRect">
            <a:avLst>
              <a:gd name="adj" fmla="val 9973"/>
            </a:avLst>
          </a:prstGeom>
          <a:blipFill>
            <a:blip r:embed="rId2"/>
            <a:stretch>
              <a:fillRect t="0" l="-32515" b="0" r="-32335"/>
            </a:stretch>
          </a:blipFill>
          <a:ln>
            <a:noFill/>
          </a:ln>
          <a:effectLst/>
        </p:spPr>
        <p:txBody>
          <a:bodyPr vert="horz" rot="0" anchor="t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5660570" y="3985352"/>
            <a:ext cx="5858329" cy="377026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音频练习：桌子 Zhuōzi
点击播放 Click to play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660570" y="3519315"/>
            <a:ext cx="5858329" cy="369332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marL="0">
              <a:defRPr/>
            </a:pPr>
            <a:r>
              <a:rPr lang="zh-CN" b="true" i="false" sz="1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AutoShape 6" id="6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音频练习：桌子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>
            <a:off x="6579339" y="0"/>
            <a:ext cx="5612661" cy="5473700"/>
          </a:xfrm>
          <a:custGeom>
            <a:avLst/>
            <a:gdLst/>
            <a:ahLst/>
            <a:cxnLst/>
            <a:rect r="r" b="b" t="t" l="l"/>
            <a:pathLst>
              <a:path w="6096000" h="3429000" stroke="true" fill="norm" extrusionOk="true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2729272" y="3429000"/>
                  <a:pt x="0" y="1893784"/>
                  <a:pt x="0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0" l="-32764" b="0" r="-13522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</a:p>
        </p:txBody>
      </p:sp>
      <p:sp>
        <p:nvSpPr>
          <p:cNvPr name="AutoShape 3" id="3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听写任务：请写出听到的一声音节</a:t>
            </a:r>
          </a:p>
        </p:txBody>
      </p:sp>
      <p:cxnSp>
        <p:nvCxnSpPr>
          <p:cNvPr name="Connector 4" id="4"/>
          <p:cNvCxnSpPr/>
          <p:nvPr/>
        </p:nvCxnSpPr>
        <p:spPr>
          <a:xfrm>
            <a:off x="1022504" y="2880361"/>
            <a:ext cx="676841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</p:cxnSp>
      <p:sp>
        <p:nvSpPr>
          <p:cNvPr name="TextBox 5" id="5"/>
          <p:cNvSpPr txBox="true"/>
          <p:nvPr/>
        </p:nvSpPr>
        <p:spPr>
          <a:xfrm>
            <a:off x="876300" y="2236710"/>
            <a:ext cx="5422900" cy="369332"/>
          </a:xfrm>
          <a:prstGeom prst="rect">
            <a:avLst/>
          </a:prstGeom>
          <a:noFill/>
        </p:spPr>
        <p:txBody>
          <a:bodyPr anchor="b" rtlCol="false" vert="horz" wrap="square" tIns="45720" lIns="91440" bIns="45720" rIns="91440">
            <a:spAutoFit/>
          </a:bodyPr>
          <a:lstStyle/>
          <a:p>
            <a:pPr algn="l" fontAlgn="auto" indent="0" marR="0" marL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true" i="false" sz="18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876300" y="3154681"/>
            <a:ext cx="5422900" cy="377026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fontAlgn="auto" indent="0" marR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b="false" i="false" sz="14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听写任务：请写出听到的一声音节。
点击播放 Click to play</a:t>
            </a:r>
            <a:endParaRPr lang="en-US" sz="1100"/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2533471"/>
            <a:ext cx="6235700" cy="1200329"/>
          </a:xfrm>
        </p:spPr>
        <p:txBody>
          <a:bodyPr vert="horz" anchor="b" tIns="45720" lIns="91440" bIns="45720" rIns="91440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72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谢谢观看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欢迎来到汉语世界</a:t>
            </a:r>
          </a:p>
        </p:txBody>
      </p:sp>
      <p:sp>
        <p:nvSpPr>
          <p:cNvPr name="AutoShape 3" id="3"/>
          <p:cNvSpPr/>
          <p:nvPr/>
        </p:nvSpPr>
        <p:spPr>
          <a:xfrm flipH="true">
            <a:off x="6594565" y="1941373"/>
            <a:ext cx="4965700" cy="3595087"/>
          </a:xfrm>
          <a:prstGeom prst="roundRect">
            <a:avLst>
              <a:gd name="adj" fmla="val 6000"/>
            </a:avLst>
          </a:prstGeom>
          <a:blipFill>
            <a:blip r:embed="rId2"/>
            <a:srcRect/>
            <a:stretch>
              <a:fillRect t="0" l="0" b="615" r="1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1387894" y="1831989"/>
            <a:ext cx="5012905" cy="338555"/>
          </a:xfrm>
          <a:prstGeom prst="rect">
            <a:avLst/>
          </a:prstGeom>
          <a:noFill/>
          <a:ln>
            <a:noFill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课程介绍</a:t>
            </a:r>
          </a:p>
        </p:txBody>
      </p:sp>
      <p:sp>
        <p:nvSpPr>
          <p:cNvPr name="AutoShape 5" id="5"/>
          <p:cNvSpPr/>
          <p:nvPr/>
        </p:nvSpPr>
        <p:spPr>
          <a:xfrm>
            <a:off x="1387894" y="2231129"/>
            <a:ext cx="5012905" cy="700576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欢迎同学们来到奇妙的汉语世界，今天我们将一起探索汉语拼音的奥秘。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689864" y="1970491"/>
            <a:ext cx="614386" cy="527200"/>
          </a:xfrm>
          <a:prstGeom prst="roundRect">
            <a:avLst>
              <a:gd name="adj" fmla="val 1942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/>
          </a:gradFill>
          <a:effectLst>
            <a:outerShdw algn="ctr" blurRad="177800" dir="2700000" dist="152400" rotWithShape="false">
              <a:schemeClr val="accent1">
                <a:alpha val="20000"/>
              </a:schemeClr>
            </a:outerShdw>
          </a:effectLst>
        </p:spPr>
        <p:txBody>
          <a:bodyPr anchor="ctr" rtlCol="false" vert="horz" wrap="square" tIns="108000" lIns="108000" bIns="108000" rIns="108000">
            <a:noAutofit/>
          </a:bodyPr>
          <a:lstStyle/>
          <a:p>
            <a:pPr algn="ctr" marL="0">
              <a:defRPr/>
            </a:pPr>
            <a:r>
              <a:rPr lang="en-US" b="true" i="false" sz="1800" baseline="0" u="none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>
            <a:off x="1387894" y="3311056"/>
            <a:ext cx="5012905" cy="338555"/>
          </a:xfrm>
          <a:prstGeom prst="rect">
            <a:avLst/>
          </a:prstGeom>
          <a:noFill/>
          <a:ln>
            <a:noFill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暖场互动</a:t>
            </a:r>
          </a:p>
        </p:txBody>
      </p:sp>
      <p:sp>
        <p:nvSpPr>
          <p:cNvPr name="AutoShape 8" id="8"/>
          <p:cNvSpPr/>
          <p:nvPr/>
        </p:nvSpPr>
        <p:spPr>
          <a:xfrm>
            <a:off x="1387894" y="3710193"/>
            <a:ext cx="5012905" cy="700576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同学们好！见到你们真开心！今天天气怎么样？你吃午饭了吗？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689864" y="3449556"/>
            <a:ext cx="614386" cy="527200"/>
          </a:xfrm>
          <a:prstGeom prst="roundRect">
            <a:avLst>
              <a:gd name="adj" fmla="val 19426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/>
          </a:gradFill>
          <a:effectLst>
            <a:outerShdw algn="ctr" blurRad="177800" dir="2700000" dist="152400" rotWithShape="false">
              <a:schemeClr val="accent2">
                <a:alpha val="20000"/>
              </a:schemeClr>
            </a:outerShdw>
          </a:effectLst>
        </p:spPr>
        <p:txBody>
          <a:bodyPr anchor="ctr" rtlCol="false" vert="horz" wrap="none" tIns="108000" lIns="108000" bIns="108000" rIns="108000">
            <a:noAutofit/>
          </a:bodyPr>
          <a:lstStyle/>
          <a:p>
            <a:pPr algn="ctr" marL="0">
              <a:defRPr/>
            </a:pPr>
            <a:r>
              <a:rPr lang="en-US" b="true" i="false" sz="2000" baseline="0" u="non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>
            <a:off x="1387894" y="4790120"/>
            <a:ext cx="5012905" cy="338554"/>
          </a:xfrm>
          <a:prstGeom prst="rect">
            <a:avLst/>
          </a:prstGeom>
          <a:noFill/>
          <a:ln>
            <a:noFill/>
          </a:ln>
        </p:spPr>
        <p:txBody>
          <a:bodyPr vert="horz" anchor="b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学习目标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387894" y="5189256"/>
            <a:ext cx="5012905" cy="700576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开启今天的中文学习之旅，掌握汉语拼音的第一个声调——一声。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689864" y="4928620"/>
            <a:ext cx="614386" cy="527200"/>
          </a:xfrm>
          <a:prstGeom prst="roundRect">
            <a:avLst>
              <a:gd name="adj" fmla="val 1942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/>
          </a:gradFill>
          <a:effectLst>
            <a:outerShdw algn="ctr" blurRad="177800" dir="2700000" dist="152400" rotWithShape="false">
              <a:schemeClr val="accent1">
                <a:alpha val="20000"/>
              </a:schemeClr>
            </a:outerShdw>
          </a:effectLst>
        </p:spPr>
        <p:txBody>
          <a:bodyPr anchor="ctr" rtlCol="false" vert="horz" wrap="square" tIns="108000" lIns="108000" bIns="108000" rIns="108000">
            <a:noAutofit/>
          </a:bodyPr>
          <a:lstStyle/>
          <a:p>
            <a:pPr algn="ctr" marL="0">
              <a:defRPr/>
            </a:pPr>
            <a:r>
              <a:rPr lang="en-US" b="true" i="false" sz="1800" baseline="0" u="none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复习旧知</a:t>
            </a:r>
          </a:p>
        </p:txBody>
      </p:sp>
      <p:sp>
        <p:nvSpPr>
          <p:cNvPr name="AutoShape 3" id="3"/>
          <p:cNvSpPr/>
          <p:nvPr/>
        </p:nvSpPr>
        <p:spPr>
          <a:xfrm>
            <a:off x="1448801" y="1400174"/>
            <a:ext cx="1490663" cy="1491456"/>
          </a:xfrm>
          <a:prstGeom prst="ellipse">
            <a:avLst/>
          </a:prstGeom>
          <a:blipFill>
            <a:blip r:embed="rId2"/>
            <a:srcRect/>
            <a:stretch>
              <a:fillRect t="0" l="-25039" b="0" r="-25039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l" marL="0"/>
          </a:p>
        </p:txBody>
      </p:sp>
      <p:sp>
        <p:nvSpPr>
          <p:cNvPr name="AutoShape 4" id="4"/>
          <p:cNvSpPr/>
          <p:nvPr/>
        </p:nvSpPr>
        <p:spPr>
          <a:xfrm>
            <a:off x="1448801" y="3966370"/>
            <a:ext cx="1490663" cy="1491456"/>
          </a:xfrm>
          <a:prstGeom prst="ellipse">
            <a:avLst/>
          </a:prstGeom>
          <a:blipFill>
            <a:blip r:embed="rId3"/>
            <a:srcRect/>
            <a:stretch>
              <a:fillRect t="0" l="-39211" b="0" r="-39211"/>
            </a:stretch>
          </a:blipFill>
          <a:ln cap="flat" cmpd="sng">
            <a:noFill/>
            <a:prstDash val="solid"/>
            <a:miter lim="8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l" marL="0"/>
          </a:p>
        </p:txBody>
      </p:sp>
      <p:sp>
        <p:nvSpPr>
          <p:cNvPr name="AutoShape 5" id="5"/>
          <p:cNvSpPr/>
          <p:nvPr/>
        </p:nvSpPr>
        <p:spPr>
          <a:xfrm>
            <a:off x="3610369" y="1454046"/>
            <a:ext cx="7132829" cy="338554"/>
          </a:xfrm>
          <a:prstGeom prst="rect">
            <a:avLst/>
          </a:prstGeom>
          <a:noFill/>
          <a:ln>
            <a:noFill/>
          </a:ln>
        </p:spPr>
        <p:txBody>
          <a:bodyPr vert="horz" rot="0" anchor="b" wrap="square" tIns="45720" lIns="91440" bIns="45720" rIns="91440">
            <a:prstTxWarp prst="textNoShape">
              <a:avLst/>
            </a:prstTxWarp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accent1"/>
                </a:solidFill>
                <a:latin typeface="微软雅黑"/>
                <a:ea typeface="微软雅黑"/>
              </a:rPr>
              <a:t>温故知新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3610369" y="1906226"/>
            <a:ext cx="7132829" cy="102374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上节课我们学习了什么？还记得吗？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>
            <a:off x="3737370" y="1818390"/>
            <a:ext cx="2354421" cy="0"/>
          </a:xfrm>
          <a:prstGeom prst="line">
            <a:avLst/>
          </a:prstGeom>
          <a:noFill/>
          <a:ln w="9525">
            <a:solidFill>
              <a:schemeClr val="accent2"/>
            </a:solidFill>
          </a:ln>
        </p:spPr>
      </p:cxnSp>
      <p:sp>
        <p:nvSpPr>
          <p:cNvPr name="AutoShape 8" id="8"/>
          <p:cNvSpPr/>
          <p:nvPr/>
        </p:nvSpPr>
        <p:spPr>
          <a:xfrm>
            <a:off x="3610370" y="3981904"/>
            <a:ext cx="7132829" cy="338554"/>
          </a:xfrm>
          <a:prstGeom prst="rect">
            <a:avLst/>
          </a:prstGeom>
          <a:noFill/>
          <a:ln>
            <a:noFill/>
          </a:ln>
        </p:spPr>
        <p:txBody>
          <a:bodyPr vert="horz" rot="0" anchor="b" wrap="square" tIns="45720" lIns="91440" bIns="45720" rIns="91440">
            <a:prstTxWarp prst="textNoShape">
              <a:avLst/>
            </a:prstTxWarp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accent1"/>
                </a:solidFill>
                <a:latin typeface="微软雅黑"/>
                <a:ea typeface="微软雅黑"/>
              </a:rPr>
              <a:t>作业检查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3610370" y="4434084"/>
            <a:ext cx="7132829" cy="1023742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effectLst/>
                <a:latin typeface="微软雅黑"/>
                <a:ea typeface="微软雅黑"/>
              </a:rPr>
              <a:t>老师布置的作业大家都完成了吗？有没有遇到什么困难？现在我们一起来检查！</a:t>
            </a:r>
            <a:endParaRPr lang="en-US" sz="1100"/>
          </a:p>
        </p:txBody>
      </p:sp>
      <p:cxnSp>
        <p:nvCxnSpPr>
          <p:cNvPr name="Connector 10" id="10"/>
          <p:cNvCxnSpPr/>
          <p:nvPr/>
        </p:nvCxnSpPr>
        <p:spPr>
          <a:xfrm>
            <a:off x="3737371" y="4346248"/>
            <a:ext cx="2354421" cy="0"/>
          </a:xfrm>
          <a:prstGeom prst="line">
            <a:avLst/>
          </a:prstGeom>
          <a:noFill/>
          <a:ln w="9525">
            <a:solidFill>
              <a:schemeClr val="accent2"/>
            </a:solidFill>
          </a:ln>
        </p:spPr>
      </p:cxn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认识一声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2024030" y="3513732"/>
            <a:ext cx="2641500" cy="0"/>
          </a:xfrm>
          <a:prstGeom prst="line">
            <a:avLst/>
          </a:prstGeom>
          <a:ln w="12700" cap="rnd">
            <a:solidFill>
              <a:schemeClr val="tx2">
                <a:alpha val="50000"/>
              </a:schemeClr>
            </a:solidFill>
          </a:ln>
        </p:spPr>
      </p:cxnSp>
      <p:cxnSp>
        <p:nvCxnSpPr>
          <p:cNvPr name="Connector 3" id="3"/>
          <p:cNvCxnSpPr/>
          <p:nvPr/>
        </p:nvCxnSpPr>
        <p:spPr>
          <a:xfrm>
            <a:off x="4773530" y="3513732"/>
            <a:ext cx="2641500" cy="0"/>
          </a:xfrm>
          <a:prstGeom prst="line">
            <a:avLst/>
          </a:prstGeom>
          <a:ln w="12700" cap="rnd">
            <a:solidFill>
              <a:schemeClr val="tx2">
                <a:alpha val="50000"/>
              </a:schemeClr>
            </a:solidFill>
          </a:ln>
        </p:spPr>
      </p:cxnSp>
      <p:cxnSp>
        <p:nvCxnSpPr>
          <p:cNvPr name="Connector 4" id="4"/>
          <p:cNvCxnSpPr/>
          <p:nvPr/>
        </p:nvCxnSpPr>
        <p:spPr>
          <a:xfrm>
            <a:off x="7523030" y="3513732"/>
            <a:ext cx="2641500" cy="0"/>
          </a:xfrm>
          <a:prstGeom prst="line">
            <a:avLst/>
          </a:prstGeom>
          <a:ln w="12700" cap="rnd">
            <a:solidFill>
              <a:schemeClr val="tx2">
                <a:alpha val="50000"/>
              </a:schemeClr>
            </a:solidFill>
          </a:ln>
        </p:spPr>
      </p:cxnSp>
      <p:sp>
        <p:nvSpPr>
          <p:cNvPr name="AutoShape 5" id="5"/>
          <p:cNvSpPr/>
          <p:nvPr/>
        </p:nvSpPr>
        <p:spPr>
          <a:xfrm>
            <a:off x="4665530" y="3459732"/>
            <a:ext cx="108000" cy="108000"/>
          </a:xfrm>
          <a:prstGeom prst="donu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AutoShape 6" id="6"/>
          <p:cNvSpPr/>
          <p:nvPr/>
        </p:nvSpPr>
        <p:spPr>
          <a:xfrm>
            <a:off x="7415030" y="3459732"/>
            <a:ext cx="108000" cy="108000"/>
          </a:xfrm>
          <a:prstGeom prst="donut">
            <a:avLst/>
          </a:prstGeom>
          <a:solidFill>
            <a:schemeClr val="accent1"/>
          </a:solidFill>
          <a:ln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7" id="7"/>
          <p:cNvSpPr/>
          <p:nvPr/>
        </p:nvSpPr>
        <p:spPr>
          <a:xfrm>
            <a:off x="1916030" y="3459732"/>
            <a:ext cx="108000" cy="108000"/>
          </a:xfrm>
          <a:prstGeom prst="donut">
            <a:avLst/>
          </a:prstGeom>
          <a:solidFill>
            <a:schemeClr val="accent1"/>
          </a:solidFill>
          <a:ln>
            <a:noFill/>
            <a:prstDash val="solid"/>
          </a:ln>
          <a:effectLst/>
        </p:spPr>
        <p:txBody>
          <a:bodyPr vert="horz" rot="0" anchor="ctr" wrap="square" tIns="45720" lIns="91440" bIns="45720" rIns="91440">
            <a:prstTxWarp prst="textNoShape">
              <a:avLst/>
            </a:prstTxWarp>
            <a:no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10164530" y="3459732"/>
            <a:ext cx="108000" cy="108000"/>
          </a:xfrm>
          <a:prstGeom prst="donu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Freeform 9" id="9"/>
          <p:cNvSpPr/>
          <p:nvPr/>
        </p:nvSpPr>
        <p:spPr>
          <a:xfrm flipV="true">
            <a:off x="4172311" y="3983859"/>
            <a:ext cx="1096730" cy="1232619"/>
          </a:xfrm>
          <a:custGeom>
            <a:avLst/>
            <a:gdLst/>
            <a:ahLst/>
            <a:cxnLst/>
            <a:rect r="r" b="b" t="t" l="l"/>
            <a:pathLst>
              <a:path w="19679" h="21600" stroke="true" fill="norm" extrusionOk="true">
                <a:moveTo>
                  <a:pt x="9839" y="0"/>
                </a:moveTo>
                <a:cubicBezTo>
                  <a:pt x="7321" y="0"/>
                  <a:pt x="4803" y="937"/>
                  <a:pt x="2882" y="2813"/>
                </a:cubicBezTo>
                <a:cubicBezTo>
                  <a:pt x="-961" y="6566"/>
                  <a:pt x="-961" y="12653"/>
                  <a:pt x="2882" y="16406"/>
                </a:cubicBezTo>
                <a:cubicBezTo>
                  <a:pt x="4480" y="17967"/>
                  <a:pt x="6493" y="18867"/>
                  <a:pt x="8574" y="19129"/>
                </a:cubicBezTo>
                <a:lnTo>
                  <a:pt x="9839" y="21600"/>
                </a:lnTo>
                <a:lnTo>
                  <a:pt x="11104" y="19129"/>
                </a:lnTo>
                <a:cubicBezTo>
                  <a:pt x="13185" y="18867"/>
                  <a:pt x="15198" y="17967"/>
                  <a:pt x="16796" y="16406"/>
                </a:cubicBezTo>
                <a:cubicBezTo>
                  <a:pt x="20639" y="12653"/>
                  <a:pt x="20639" y="6566"/>
                  <a:pt x="16796" y="2813"/>
                </a:cubicBezTo>
                <a:cubicBezTo>
                  <a:pt x="14875" y="937"/>
                  <a:pt x="12357" y="0"/>
                  <a:pt x="9839" y="0"/>
                </a:cubicBezTo>
                <a:close/>
              </a:path>
            </a:pathLst>
          </a:custGeom>
          <a:noFill/>
          <a:ln w="12700">
            <a:solidFill>
              <a:schemeClr val="accent2">
                <a:alpha val="75000"/>
              </a:schemeClr>
            </a:solidFill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Freeform 10" id="10"/>
          <p:cNvSpPr/>
          <p:nvPr/>
        </p:nvSpPr>
        <p:spPr>
          <a:xfrm flipV="true">
            <a:off x="9673604" y="3983859"/>
            <a:ext cx="1096730" cy="1232619"/>
          </a:xfrm>
          <a:custGeom>
            <a:avLst/>
            <a:gdLst/>
            <a:ahLst/>
            <a:cxnLst/>
            <a:rect r="r" b="b" t="t" l="l"/>
            <a:pathLst>
              <a:path w="19679" h="21600" stroke="true" fill="norm" extrusionOk="true">
                <a:moveTo>
                  <a:pt x="9839" y="0"/>
                </a:moveTo>
                <a:cubicBezTo>
                  <a:pt x="7321" y="0"/>
                  <a:pt x="4803" y="937"/>
                  <a:pt x="2882" y="2813"/>
                </a:cubicBezTo>
                <a:cubicBezTo>
                  <a:pt x="-961" y="6566"/>
                  <a:pt x="-961" y="12653"/>
                  <a:pt x="2882" y="16406"/>
                </a:cubicBezTo>
                <a:cubicBezTo>
                  <a:pt x="4480" y="17967"/>
                  <a:pt x="6493" y="18867"/>
                  <a:pt x="8574" y="19129"/>
                </a:cubicBezTo>
                <a:lnTo>
                  <a:pt x="9839" y="21600"/>
                </a:lnTo>
                <a:lnTo>
                  <a:pt x="11104" y="19129"/>
                </a:lnTo>
                <a:cubicBezTo>
                  <a:pt x="13185" y="18867"/>
                  <a:pt x="15198" y="17967"/>
                  <a:pt x="16796" y="16406"/>
                </a:cubicBezTo>
                <a:cubicBezTo>
                  <a:pt x="20639" y="12653"/>
                  <a:pt x="20639" y="6566"/>
                  <a:pt x="16796" y="2813"/>
                </a:cubicBezTo>
                <a:cubicBezTo>
                  <a:pt x="14875" y="937"/>
                  <a:pt x="12357" y="0"/>
                  <a:pt x="9839" y="0"/>
                </a:cubicBezTo>
                <a:close/>
              </a:path>
            </a:pathLst>
          </a:custGeom>
          <a:noFill/>
          <a:ln w="12700">
            <a:solidFill>
              <a:schemeClr val="accent2">
                <a:alpha val="75000"/>
              </a:schemeClr>
            </a:solidFill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Freeform 11" id="11"/>
          <p:cNvSpPr/>
          <p:nvPr/>
        </p:nvSpPr>
        <p:spPr>
          <a:xfrm>
            <a:off x="6922957" y="1818938"/>
            <a:ext cx="1096730" cy="1232634"/>
          </a:xfrm>
          <a:custGeom>
            <a:avLst/>
            <a:gdLst/>
            <a:ahLst/>
            <a:cxnLst/>
            <a:rect r="r" b="b" t="t" l="l"/>
            <a:pathLst>
              <a:path w="19679" h="21600" stroke="true" fill="norm" extrusionOk="true">
                <a:moveTo>
                  <a:pt x="9839" y="0"/>
                </a:moveTo>
                <a:cubicBezTo>
                  <a:pt x="7321" y="0"/>
                  <a:pt x="4803" y="937"/>
                  <a:pt x="2882" y="2813"/>
                </a:cubicBezTo>
                <a:cubicBezTo>
                  <a:pt x="-961" y="6566"/>
                  <a:pt x="-961" y="12653"/>
                  <a:pt x="2882" y="16406"/>
                </a:cubicBezTo>
                <a:cubicBezTo>
                  <a:pt x="4480" y="17967"/>
                  <a:pt x="6493" y="18867"/>
                  <a:pt x="8574" y="19129"/>
                </a:cubicBezTo>
                <a:lnTo>
                  <a:pt x="9839" y="21600"/>
                </a:lnTo>
                <a:lnTo>
                  <a:pt x="11104" y="19129"/>
                </a:lnTo>
                <a:cubicBezTo>
                  <a:pt x="13185" y="18867"/>
                  <a:pt x="15198" y="17967"/>
                  <a:pt x="16796" y="16406"/>
                </a:cubicBezTo>
                <a:cubicBezTo>
                  <a:pt x="20639" y="12653"/>
                  <a:pt x="20639" y="6566"/>
                  <a:pt x="16796" y="2813"/>
                </a:cubicBezTo>
                <a:cubicBezTo>
                  <a:pt x="14875" y="937"/>
                  <a:pt x="12357" y="0"/>
                  <a:pt x="983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Freeform 12" id="12"/>
          <p:cNvSpPr/>
          <p:nvPr/>
        </p:nvSpPr>
        <p:spPr>
          <a:xfrm>
            <a:off x="1410337" y="1818938"/>
            <a:ext cx="1096730" cy="1232634"/>
          </a:xfrm>
          <a:custGeom>
            <a:avLst/>
            <a:gdLst/>
            <a:ahLst/>
            <a:cxnLst/>
            <a:rect r="r" b="b" t="t" l="l"/>
            <a:pathLst>
              <a:path w="19679" h="21600" stroke="true" fill="norm" extrusionOk="true">
                <a:moveTo>
                  <a:pt x="9839" y="0"/>
                </a:moveTo>
                <a:cubicBezTo>
                  <a:pt x="7321" y="0"/>
                  <a:pt x="4803" y="937"/>
                  <a:pt x="2882" y="2813"/>
                </a:cubicBezTo>
                <a:cubicBezTo>
                  <a:pt x="-961" y="6566"/>
                  <a:pt x="-961" y="12653"/>
                  <a:pt x="2882" y="16406"/>
                </a:cubicBezTo>
                <a:cubicBezTo>
                  <a:pt x="4480" y="17967"/>
                  <a:pt x="6493" y="18867"/>
                  <a:pt x="8574" y="19129"/>
                </a:cubicBezTo>
                <a:lnTo>
                  <a:pt x="9839" y="21600"/>
                </a:lnTo>
                <a:lnTo>
                  <a:pt x="11104" y="19129"/>
                </a:lnTo>
                <a:cubicBezTo>
                  <a:pt x="13185" y="18867"/>
                  <a:pt x="15198" y="17967"/>
                  <a:pt x="16796" y="16406"/>
                </a:cubicBezTo>
                <a:cubicBezTo>
                  <a:pt x="20639" y="12653"/>
                  <a:pt x="20639" y="6566"/>
                  <a:pt x="16796" y="2813"/>
                </a:cubicBezTo>
                <a:cubicBezTo>
                  <a:pt x="14875" y="937"/>
                  <a:pt x="12357" y="0"/>
                  <a:pt x="983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vert="horz" anchor="ctr" tIns="25400" lIns="25400" bIns="25400" rIns="25400"/>
          <a:p>
            <a:pPr algn="l" marL="0"/>
          </a:p>
        </p:txBody>
      </p:sp>
      <p:sp>
        <p:nvSpPr>
          <p:cNvPr name="AutoShape 13" id="13"/>
          <p:cNvSpPr/>
          <p:nvPr/>
        </p:nvSpPr>
        <p:spPr>
          <a:xfrm>
            <a:off x="1503420" y="1906111"/>
            <a:ext cx="910564" cy="910570"/>
          </a:xfrm>
          <a:prstGeom prst="ellipse">
            <a:avLst/>
          </a:prstGeom>
          <a:solidFill>
            <a:schemeClr val="accent1"/>
          </a:solidFill>
          <a:ln cap="flat" cmpd="sng">
            <a:noFill/>
            <a:prstDash val="solid"/>
            <a:miter lim="4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  <a:r>
              <a:rPr lang="en-US" b="true" i="false" sz="1800" baseline="0" u="none">
                <a:solidFill>
                  <a:srgbClr val="FFFFFF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3491" y="4472133"/>
            <a:ext cx="3415735" cy="453390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今天，我们先来认识第一个声调——一声！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663491" y="4025288"/>
            <a:ext cx="3415735" cy="340735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6800" lIns="90000" bIns="46800" rIns="90000">
            <a:spAutoFit/>
          </a:bodyPr>
          <a:lstStyle/>
          <a:p>
            <a:pPr algn="ctr" marL="0">
              <a:spcBef>
                <a:spcPct val="0"/>
              </a:spcBef>
              <a:buNone/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认识一声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>
            <a:off x="4265394" y="4218747"/>
            <a:ext cx="910564" cy="910559"/>
          </a:xfrm>
          <a:prstGeom prst="ellipse">
            <a:avLst/>
          </a:prstGeom>
          <a:solidFill>
            <a:schemeClr val="accent2">
              <a:alpha val="75000"/>
            </a:schemeClr>
          </a:solidFill>
          <a:ln cap="flat" cmpd="sng">
            <a:noFill/>
            <a:prstDash val="solid"/>
            <a:miter lim="4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  <a:r>
              <a:rPr lang="en-US" b="true" i="false" sz="1800" baseline="0" u="none">
                <a:solidFill>
                  <a:schemeClr val="bg1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551861" y="2000639"/>
            <a:ext cx="4229723" cy="453390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你知道吗？汉语拼音有四个声调，就像唱歌一样，有高有低。声调不同，意思也不同哦！</a:t>
            </a:r>
          </a:p>
        </p:txBody>
      </p:sp>
      <p:sp>
        <p:nvSpPr>
          <p:cNvPr name="TextBox 18" id="18"/>
          <p:cNvSpPr txBox="true"/>
          <p:nvPr/>
        </p:nvSpPr>
        <p:spPr>
          <a:xfrm>
            <a:off x="2551861" y="1542460"/>
            <a:ext cx="4229723" cy="340735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6800" lIns="90000" bIns="46800" rIns="90000">
            <a:spAutoFit/>
          </a:bodyPr>
          <a:lstStyle/>
          <a:p>
            <a:pPr algn="ctr" marL="0">
              <a:spcBef>
                <a:spcPct val="0"/>
              </a:spcBef>
              <a:buNone/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声调的重要性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>
            <a:off x="7016040" y="1906111"/>
            <a:ext cx="910564" cy="910570"/>
          </a:xfrm>
          <a:prstGeom prst="ellipse">
            <a:avLst/>
          </a:prstGeom>
          <a:solidFill>
            <a:schemeClr val="accent1"/>
          </a:solidFill>
          <a:ln cap="flat" cmpd="sng">
            <a:noFill/>
            <a:prstDash val="solid"/>
            <a:miter lim="4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  <a:r>
              <a:rPr lang="en-US" b="true" i="false" sz="1800" baseline="0" u="none">
                <a:solidFill>
                  <a:srgbClr val="FFFFFF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name="AutoShape 20" id="20"/>
          <p:cNvSpPr/>
          <p:nvPr/>
        </p:nvSpPr>
        <p:spPr>
          <a:xfrm>
            <a:off x="5350796" y="4472133"/>
            <a:ext cx="4229723" cy="377026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观看视频，更直观地认识一声。
video_01</a:t>
            </a:r>
          </a:p>
        </p:txBody>
      </p:sp>
      <p:sp>
        <p:nvSpPr>
          <p:cNvPr name="TextBox 21" id="21"/>
          <p:cNvSpPr txBox="true"/>
          <p:nvPr/>
        </p:nvSpPr>
        <p:spPr>
          <a:xfrm>
            <a:off x="5350796" y="4025288"/>
            <a:ext cx="4229723" cy="340735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6800" lIns="90000" bIns="46800" rIns="90000">
            <a:spAutoFit/>
          </a:bodyPr>
          <a:lstStyle/>
          <a:p>
            <a:pPr algn="ctr" marL="0">
              <a:spcBef>
                <a:spcPct val="0"/>
              </a:spcBef>
              <a:buNone/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观看视频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>
            <a:off x="9766687" y="4218747"/>
            <a:ext cx="910564" cy="910559"/>
          </a:xfrm>
          <a:prstGeom prst="ellipse">
            <a:avLst/>
          </a:prstGeom>
          <a:solidFill>
            <a:schemeClr val="accent2">
              <a:alpha val="75000"/>
            </a:schemeClr>
          </a:solidFill>
          <a:ln cap="flat" cmpd="sng">
            <a:noFill/>
            <a:prstDash val="solid"/>
            <a:miter lim="400000"/>
          </a:ln>
          <a:effectLst/>
        </p:spPr>
        <p:txBody>
          <a:bodyPr vert="horz" anchor="ctr" wrap="square" tIns="45720" lIns="91440" bIns="45720" rIns="91440">
            <a:normAutofit/>
          </a:bodyPr>
          <a:p>
            <a:pPr algn="ctr" marL="0"/>
            <a:r>
              <a:rPr lang="en-US" b="false" i="true" sz="1800" baseline="0" u="none">
                <a:solidFill>
                  <a:schemeClr val="bg1"/>
                </a:solidFill>
                <a:latin typeface="Arial"/>
                <a:ea typeface="Arial"/>
              </a:rPr>
              <a:t>04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064481" y="2000639"/>
            <a:ext cx="3932447" cy="377026"/>
          </a:xfrm>
          <a:prstGeom prst="rect">
            <a:avLst/>
          </a:prstGeom>
          <a:noFill/>
          <a:ln>
            <a:noFill/>
          </a:ln>
        </p:spPr>
        <p:txBody>
          <a:bodyPr vert="horz" anchor="t" wrap="square" tIns="45720" lIns="91440" bIns="45720" rIns="91440">
            <a:spAutoFit/>
          </a:bodyPr>
          <a:p>
            <a:pPr algn="ctr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一声是平平的调子，像一条直线，又高又平。</a:t>
            </a:r>
          </a:p>
        </p:txBody>
      </p:sp>
      <p:sp>
        <p:nvSpPr>
          <p:cNvPr name="TextBox 24" id="24"/>
          <p:cNvSpPr txBox="true"/>
          <p:nvPr/>
        </p:nvSpPr>
        <p:spPr>
          <a:xfrm>
            <a:off x="8064481" y="1542460"/>
            <a:ext cx="3404411" cy="340735"/>
          </a:xfrm>
          <a:prstGeom prst="rect">
            <a:avLst/>
          </a:prstGeom>
          <a:noFill/>
          <a:ln>
            <a:noFill/>
          </a:ln>
        </p:spPr>
        <p:txBody>
          <a:bodyPr anchor="b" rtlCol="false" vert="horz" wrap="square" tIns="46800" lIns="90000" bIns="46800" rIns="90000">
            <a:spAutoFit/>
          </a:bodyPr>
          <a:lstStyle/>
          <a:p>
            <a:pPr algn="ctr" marL="0">
              <a:spcBef>
                <a:spcPct val="0"/>
              </a:spcBef>
              <a:buNone/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一声的特点</a:t>
            </a:r>
            <a:endParaRPr lang="en-US" sz="1100"/>
          </a:p>
        </p:txBody>
      </p:sp>
      <p:sp>
        <p:nvSpPr>
          <p:cNvPr name="AutoShape 25" id="25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什么是声调？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chemeClr val="accent1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 vert="horz" anchor="b" tIns="45720" lIns="91440" bIns="45720" rIns="91440"/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28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学习一声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747906" y="4237163"/>
            <a:ext cx="1094172" cy="1094172"/>
            <a:chOff x="1024626" y="3363384"/>
            <a:chExt cx="1094172" cy="1094172"/>
          </a:xfrm>
        </p:grpSpPr>
        <p:sp>
          <p:nvSpPr>
            <p:cNvPr name="AutoShape 4" id="4"/>
            <p:cNvSpPr/>
            <p:nvPr/>
          </p:nvSpPr>
          <p:spPr>
            <a:xfrm>
              <a:off x="1024626" y="3363384"/>
              <a:ext cx="1094172" cy="10941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</a:p>
          </p:txBody>
        </p:sp>
        <p:sp>
          <p:nvSpPr>
            <p:cNvPr name="TextBox 5" id="5"/>
            <p:cNvSpPr txBox="true"/>
            <p:nvPr/>
          </p:nvSpPr>
          <p:spPr>
            <a:xfrm>
              <a:off x="1161570" y="3618082"/>
              <a:ext cx="820284" cy="584775"/>
            </a:xfrm>
            <a:prstGeom prst="rect">
              <a:avLst/>
            </a:prstGeom>
            <a:noFill/>
            <a:ln cap="rnd">
              <a:noFill/>
              <a:prstDash val="solid"/>
            </a:ln>
            <a:effectLst/>
          </p:spPr>
          <p:txBody>
            <a:bodyPr anchor="ctr" rtlCol="false" vert="horz" rot="0" wrap="square" tIns="45720" lIns="91440" bIns="45720" rIns="91440">
              <a:prstTxWarp prst="textNoShape">
                <a:avLst/>
              </a:prstTxWarp>
              <a:spAutoFit/>
            </a:bodyPr>
            <a:lstStyle/>
            <a:p>
              <a:pPr algn="ctr" marL="0">
                <a:defRPr/>
              </a:pPr>
              <a:r>
                <a:rPr lang="en-US" b="false" i="false" sz="3200" baseline="0" u="none">
                  <a:solidFill>
                    <a:schemeClr val="lt1"/>
                  </a:solidFill>
                  <a:latin typeface="Arial"/>
                  <a:ea typeface="Arial"/>
                </a:rPr>
                <a:t>01</a:t>
              </a:r>
              <a:endParaRPr lang="en-US" sz="1100"/>
            </a:p>
          </p:txBody>
        </p:sp>
      </p:grpSp>
      <p:sp>
        <p:nvSpPr>
          <p:cNvPr name="TextBox 6" id="6"/>
          <p:cNvSpPr txBox="true"/>
          <p:nvPr/>
        </p:nvSpPr>
        <p:spPr>
          <a:xfrm>
            <a:off x="1446707" y="2137514"/>
            <a:ext cx="2610408" cy="338554"/>
          </a:xfrm>
          <a:prstGeom prst="rect">
            <a:avLst/>
          </a:prstGeom>
          <a:noFill/>
          <a:ln cap="rnd">
            <a:noFill/>
            <a:prstDash val="solid"/>
          </a:ln>
          <a:effectLst/>
        </p:spPr>
        <p:txBody>
          <a:bodyPr anchor="t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发音技巧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>
            <a:off x="1446706" y="2655917"/>
            <a:ext cx="2610405" cy="1346907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一声发音时，声带拉紧，音高保持不变，又高又平。</a:t>
            </a:r>
          </a:p>
        </p:txBody>
      </p:sp>
      <p:cxnSp>
        <p:nvCxnSpPr>
          <p:cNvPr name="Connector 8" id="8"/>
          <p:cNvCxnSpPr/>
          <p:nvPr/>
        </p:nvCxnSpPr>
        <p:spPr>
          <a:xfrm flipV="true">
            <a:off x="1294992" y="2184167"/>
            <a:ext cx="0" cy="2052996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</p:cxnSp>
      <p:grpSp>
        <p:nvGrpSpPr>
          <p:cNvPr name="Group 9" id="9"/>
          <p:cNvGrpSpPr/>
          <p:nvPr/>
        </p:nvGrpSpPr>
        <p:grpSpPr>
          <a:xfrm>
            <a:off x="4478800" y="4237163"/>
            <a:ext cx="1094172" cy="1094172"/>
            <a:chOff x="1024626" y="3363384"/>
            <a:chExt cx="1094172" cy="1094172"/>
          </a:xfrm>
        </p:grpSpPr>
        <p:sp>
          <p:nvSpPr>
            <p:cNvPr name="AutoShape 10" id="10"/>
            <p:cNvSpPr/>
            <p:nvPr/>
          </p:nvSpPr>
          <p:spPr>
            <a:xfrm>
              <a:off x="1024626" y="3363384"/>
              <a:ext cx="1094172" cy="1094172"/>
            </a:xfrm>
            <a:prstGeom prst="ellipse">
              <a:avLst/>
            </a:prstGeom>
            <a:solidFill>
              <a:schemeClr val="tx1">
                <a:alpha val="40000"/>
                <a:lumMod val="50000"/>
                <a:lumOff val="50000"/>
              </a:schemeClr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</a:p>
          </p:txBody>
        </p:sp>
        <p:sp>
          <p:nvSpPr>
            <p:cNvPr name="TextBox 11" id="11"/>
            <p:cNvSpPr txBox="true"/>
            <p:nvPr/>
          </p:nvSpPr>
          <p:spPr>
            <a:xfrm>
              <a:off x="1161570" y="3618082"/>
              <a:ext cx="820284" cy="584775"/>
            </a:xfrm>
            <a:prstGeom prst="rect">
              <a:avLst/>
            </a:prstGeom>
            <a:noFill/>
            <a:ln cap="rnd">
              <a:noFill/>
              <a:prstDash val="solid"/>
            </a:ln>
            <a:effectLst/>
          </p:spPr>
          <p:txBody>
            <a:bodyPr anchor="ctr" rtlCol="false" vert="horz" rot="0" wrap="square" tIns="45720" lIns="91440" bIns="45720" rIns="91440">
              <a:prstTxWarp prst="textNoShape">
                <a:avLst/>
              </a:prstTxWarp>
              <a:spAutoFit/>
            </a:bodyPr>
            <a:lstStyle/>
            <a:p>
              <a:pPr algn="ctr" marL="0">
                <a:defRPr/>
              </a:pPr>
              <a:r>
                <a:rPr lang="en-US" b="false" i="false" sz="3200" baseline="0" u="none">
                  <a:solidFill>
                    <a:schemeClr val="lt1"/>
                  </a:solidFill>
                  <a:latin typeface="Arial"/>
                  <a:ea typeface="Arial"/>
                </a:rPr>
                <a:t>02</a:t>
              </a:r>
              <a:endParaRPr lang="en-US" sz="1100"/>
            </a:p>
          </p:txBody>
        </p:sp>
      </p:grpSp>
      <p:sp>
        <p:nvSpPr>
          <p:cNvPr name="TextBox 12" id="12"/>
          <p:cNvSpPr txBox="true"/>
          <p:nvPr/>
        </p:nvSpPr>
        <p:spPr>
          <a:xfrm>
            <a:off x="5177601" y="2137514"/>
            <a:ext cx="2610408" cy="338554"/>
          </a:xfrm>
          <a:prstGeom prst="rect">
            <a:avLst/>
          </a:prstGeom>
          <a:noFill/>
          <a:ln cap="rnd">
            <a:noFill/>
            <a:prstDash val="solid"/>
          </a:ln>
          <a:effectLst/>
        </p:spPr>
        <p:txBody>
          <a:bodyPr anchor="t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手势辅助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5177600" y="2655917"/>
            <a:ext cx="2610405" cy="1346907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我们可以用手势来帮助记忆：把手平平地伸出去，像飞机平稳飞行。</a:t>
            </a:r>
          </a:p>
        </p:txBody>
      </p:sp>
      <p:cxnSp>
        <p:nvCxnSpPr>
          <p:cNvPr name="Connector 14" id="14"/>
          <p:cNvCxnSpPr/>
          <p:nvPr/>
        </p:nvCxnSpPr>
        <p:spPr>
          <a:xfrm flipV="true">
            <a:off x="5025886" y="2184167"/>
            <a:ext cx="0" cy="2052996"/>
          </a:xfrm>
          <a:prstGeom prst="line">
            <a:avLst/>
          </a:prstGeom>
          <a:ln w="15875">
            <a:solidFill>
              <a:schemeClr val="tx1">
                <a:alpha val="40000"/>
                <a:lumMod val="50000"/>
                <a:lumOff val="50000"/>
              </a:schemeClr>
            </a:solidFill>
            <a:tailEnd type="oval"/>
          </a:ln>
        </p:spPr>
      </p:cxnSp>
      <p:grpSp>
        <p:nvGrpSpPr>
          <p:cNvPr name="Group 15" id="15"/>
          <p:cNvGrpSpPr/>
          <p:nvPr/>
        </p:nvGrpSpPr>
        <p:grpSpPr>
          <a:xfrm>
            <a:off x="8209694" y="4237163"/>
            <a:ext cx="1094172" cy="1094172"/>
            <a:chOff x="1024626" y="3363384"/>
            <a:chExt cx="1094172" cy="1094172"/>
          </a:xfrm>
        </p:grpSpPr>
        <p:sp>
          <p:nvSpPr>
            <p:cNvPr name="AutoShape 16" id="16"/>
            <p:cNvSpPr/>
            <p:nvPr/>
          </p:nvSpPr>
          <p:spPr>
            <a:xfrm>
              <a:off x="1024626" y="3363384"/>
              <a:ext cx="1094172" cy="1094172"/>
            </a:xfrm>
            <a:prstGeom prst="ellipse">
              <a:avLst/>
            </a:prstGeom>
            <a:solidFill>
              <a:schemeClr val="tx1">
                <a:alpha val="40000"/>
                <a:lumMod val="50000"/>
                <a:lumOff val="50000"/>
              </a:schemeClr>
            </a:solidFill>
            <a:ln>
              <a:noFill/>
            </a:ln>
          </p:spPr>
          <p:txBody>
            <a:bodyPr vert="horz" anchor="ctr" tIns="45720" lIns="91440" bIns="45720" rIns="91440"/>
            <a:p>
              <a:pPr algn="ctr" marL="0"/>
            </a:p>
          </p:txBody>
        </p:sp>
        <p:sp>
          <p:nvSpPr>
            <p:cNvPr name="TextBox 17" id="17"/>
            <p:cNvSpPr txBox="true"/>
            <p:nvPr/>
          </p:nvSpPr>
          <p:spPr>
            <a:xfrm>
              <a:off x="1161570" y="3618082"/>
              <a:ext cx="820284" cy="584775"/>
            </a:xfrm>
            <a:prstGeom prst="rect">
              <a:avLst/>
            </a:prstGeom>
            <a:noFill/>
            <a:ln cap="rnd">
              <a:noFill/>
              <a:prstDash val="solid"/>
            </a:ln>
            <a:effectLst/>
          </p:spPr>
          <p:txBody>
            <a:bodyPr anchor="ctr" rtlCol="false" vert="horz" rot="0" wrap="square" tIns="45720" lIns="91440" bIns="45720" rIns="91440">
              <a:prstTxWarp prst="textNoShape">
                <a:avLst/>
              </a:prstTxWarp>
              <a:spAutoFit/>
            </a:bodyPr>
            <a:lstStyle/>
            <a:p>
              <a:pPr algn="ctr" marL="0">
                <a:defRPr/>
              </a:pPr>
              <a:r>
                <a:rPr lang="en-US" b="false" i="false" sz="3200" baseline="0" u="none">
                  <a:solidFill>
                    <a:schemeClr val="lt1"/>
                  </a:solidFill>
                  <a:latin typeface="Arial"/>
                  <a:ea typeface="Arial"/>
                </a:rPr>
                <a:t>03</a:t>
              </a:r>
              <a:endParaRPr lang="en-US" sz="1100"/>
            </a:p>
          </p:txBody>
        </p:sp>
      </p:grpSp>
      <p:sp>
        <p:nvSpPr>
          <p:cNvPr name="TextBox 18" id="18"/>
          <p:cNvSpPr txBox="true"/>
          <p:nvPr/>
        </p:nvSpPr>
        <p:spPr>
          <a:xfrm>
            <a:off x="8908495" y="2137514"/>
            <a:ext cx="2610408" cy="338554"/>
          </a:xfrm>
          <a:prstGeom prst="rect">
            <a:avLst/>
          </a:prstGeom>
          <a:noFill/>
          <a:ln cap="rnd">
            <a:noFill/>
            <a:prstDash val="solid"/>
          </a:ln>
          <a:effectLst/>
        </p:spPr>
        <p:txBody>
          <a:bodyPr anchor="t" rtlCol="false" vert="horz" rot="0" wrap="square" tIns="45720" lIns="91440" bIns="45720" rIns="91440">
            <a:prstTxWarp prst="textNoShape">
              <a:avLst/>
            </a:prstTxWarp>
            <a:spAutoFit/>
          </a:bodyPr>
          <a:lstStyle/>
          <a:p>
            <a:pPr algn="l" marL="0">
              <a:defRPr/>
            </a:pPr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例子展示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>
            <a:off x="8908494" y="2655917"/>
            <a:ext cx="2610405" cy="1346907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例如：妈 (mā) — 妈妈 (mom)；飞机 (fēijī) — 飞机 (airplane)。</a:t>
            </a:r>
          </a:p>
        </p:txBody>
      </p:sp>
      <p:cxnSp>
        <p:nvCxnSpPr>
          <p:cNvPr name="Connector 20" id="20"/>
          <p:cNvCxnSpPr/>
          <p:nvPr/>
        </p:nvCxnSpPr>
        <p:spPr>
          <a:xfrm flipV="true">
            <a:off x="8756780" y="2184167"/>
            <a:ext cx="0" cy="2052996"/>
          </a:xfrm>
          <a:prstGeom prst="line">
            <a:avLst/>
          </a:prstGeom>
          <a:ln w="15875">
            <a:solidFill>
              <a:schemeClr val="tx1">
                <a:alpha val="40000"/>
                <a:lumMod val="50000"/>
                <a:lumOff val="50000"/>
              </a:schemeClr>
            </a:solidFill>
            <a:tailEnd type="oval"/>
          </a:ln>
        </p:spPr>
      </p:cxn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6482687" y="2721114"/>
            <a:ext cx="5036213" cy="707886"/>
          </a:xfrm>
        </p:spPr>
        <p:txBody>
          <a:bodyPr vert="horz" anchor="t" wrap="square" tIns="45720" lIns="91440" bIns="45720" rIns="91440">
            <a:spAutoFit/>
          </a:bodyPr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true" i="false" sz="40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一声练习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9490503" y="1432941"/>
            <a:ext cx="2028397" cy="1089529"/>
          </a:xfrm>
          <a:prstGeom prst="rect">
            <a:avLst/>
          </a:prstGeom>
        </p:spPr>
        <p:txBody>
          <a:bodyPr anchor="b" rtlCol="false" vert="horz" wrap="square" tIns="45720" lIns="91440" bIns="45720" rIns="91440">
            <a:spAutoFit/>
          </a:bodyPr>
          <a:lstStyle/>
          <a:p>
            <a:pPr algn="r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true" i="false" sz="7200" baseline="0" u="none">
                <a:solidFill>
                  <a:schemeClr val="tx1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0B649"/>
      </a:accent1>
      <a:accent2>
        <a:srgbClr val="1795BA"/>
      </a:accent2>
      <a:accent3>
        <a:srgbClr val="F9C80C"/>
      </a:accent3>
      <a:accent4>
        <a:srgbClr val="EBA602"/>
      </a:accent4>
      <a:accent5>
        <a:srgbClr val="808080"/>
      </a:accent5>
      <a:accent6>
        <a:srgbClr val="C9C9C9"/>
      </a:accent6>
      <a:hlink>
        <a:srgbClr val="4472C4"/>
      </a:hlink>
      <a:folHlink>
        <a:srgbClr val="BFBFBF"/>
      </a:folHlink>
    </a:clrScheme>
    <a:fontScheme name="Office">
      <a:majorFont>
        <a:latin typeface="Arial"/>
        <a:ea typeface="微软雅黑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微软雅黑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" baseType="lpstr"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2025-09-23T08:02:57Z</dcterms:created>
  <cp:lastModifiedBy>user</cp:lastModifiedBy>
  <dcterms:modified xsi:type="dcterms:W3CDTF">2025-09-23T08:02:57Z</dcterms:modified>
  <cp:revision>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copyright">
    <vt:lpwstr>https://docmee.cn</vt:lpwstr>
  </property>
  <property pid="3" fmtid="{D5CDD505-2E9C-101B-9397-08002B2CF9AE}" name="developer">
    <vt:lpwstr>https://github.com/veasion</vt:lpwstr>
  </property>
  <property pid="4" fmtid="{D5CDD505-2E9C-101B-9397-08002B2CF9AE}" name="AIGC">
    <vt:lpwstr>{"ContentPropagator":"文多多","Label":"1","ReservedCode1":"1758614577121","ProduceID":"wenduoduo-pptx-1758614577121","ReservedCode2":"1758614577121","PropagateID":"wenduoduo-pptx1758614577121","ContentProducer":"文多多"}</vt:lpwstr>
  </property>
</Properties>
</file>